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87" r:id="rId2"/>
  </p:sldMasterIdLst>
  <p:notesMasterIdLst>
    <p:notesMasterId r:id="rId33"/>
  </p:notesMasterIdLst>
  <p:handoutMasterIdLst>
    <p:handoutMasterId r:id="rId34"/>
  </p:handoutMasterIdLst>
  <p:sldIdLst>
    <p:sldId id="268" r:id="rId3"/>
    <p:sldId id="4177" r:id="rId4"/>
    <p:sldId id="4178" r:id="rId5"/>
    <p:sldId id="4179" r:id="rId6"/>
    <p:sldId id="4180" r:id="rId7"/>
    <p:sldId id="4145" r:id="rId8"/>
    <p:sldId id="4198" r:id="rId9"/>
    <p:sldId id="451" r:id="rId10"/>
    <p:sldId id="4158" r:id="rId11"/>
    <p:sldId id="4173" r:id="rId12"/>
    <p:sldId id="4182" r:id="rId13"/>
    <p:sldId id="4184" r:id="rId14"/>
    <p:sldId id="4187" r:id="rId15"/>
    <p:sldId id="4185" r:id="rId16"/>
    <p:sldId id="4186" r:id="rId17"/>
    <p:sldId id="4183" r:id="rId18"/>
    <p:sldId id="4188" r:id="rId19"/>
    <p:sldId id="4192" r:id="rId20"/>
    <p:sldId id="4189" r:id="rId21"/>
    <p:sldId id="4181" r:id="rId22"/>
    <p:sldId id="4194" r:id="rId23"/>
    <p:sldId id="4193" r:id="rId24"/>
    <p:sldId id="4195" r:id="rId25"/>
    <p:sldId id="4196" r:id="rId26"/>
    <p:sldId id="4197" r:id="rId27"/>
    <p:sldId id="4190" r:id="rId28"/>
    <p:sldId id="4176" r:id="rId29"/>
    <p:sldId id="4174" r:id="rId30"/>
    <p:sldId id="4170" r:id="rId31"/>
    <p:sldId id="39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ADDE7D8-8E2D-4164-80EE-257F5B77F050}">
          <p14:sldIdLst>
            <p14:sldId id="268"/>
            <p14:sldId id="4177"/>
            <p14:sldId id="4178"/>
            <p14:sldId id="4179"/>
          </p14:sldIdLst>
        </p14:section>
        <p14:section name="Getting to Know You&#13;Getting to Know You&#13;Getting to Know you" id="{1E994901-9DD6-5041-8EBA-957E3CAD347F}">
          <p14:sldIdLst>
            <p14:sldId id="4180"/>
            <p14:sldId id="4145"/>
            <p14:sldId id="4198"/>
            <p14:sldId id="451"/>
            <p14:sldId id="4158"/>
            <p14:sldId id="4173"/>
            <p14:sldId id="4182"/>
            <p14:sldId id="4184"/>
            <p14:sldId id="4187"/>
            <p14:sldId id="4185"/>
            <p14:sldId id="4186"/>
            <p14:sldId id="4183"/>
            <p14:sldId id="4188"/>
            <p14:sldId id="4192"/>
            <p14:sldId id="4189"/>
            <p14:sldId id="4181"/>
            <p14:sldId id="4194"/>
            <p14:sldId id="4193"/>
            <p14:sldId id="4195"/>
            <p14:sldId id="4196"/>
            <p14:sldId id="4197"/>
            <p14:sldId id="4190"/>
            <p14:sldId id="4176"/>
          </p14:sldIdLst>
        </p14:section>
        <p14:section name="Additional" id="{C7610D83-1117-423A-B26A-44596214356C}">
          <p14:sldIdLst>
            <p14:sldId id="4174"/>
            <p14:sldId id="4170"/>
            <p14:sldId id="396"/>
          </p14:sldIdLst>
        </p14:section>
        <p14:section name="Excel" id="{BF388B77-B489-4B48-A345-B01EB807524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ng Yi" initials="JY"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050C"/>
    <a:srgbClr val="0479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88" autoAdjust="0"/>
    <p:restoredTop sz="88503" autoAdjust="0"/>
  </p:normalViewPr>
  <p:slideViewPr>
    <p:cSldViewPr snapToGrid="0" snapToObjects="1">
      <p:cViewPr varScale="1">
        <p:scale>
          <a:sx n="112" d="100"/>
          <a:sy n="112" d="100"/>
        </p:scale>
        <p:origin x="1328" y="20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123" d="100"/>
          <a:sy n="123" d="100"/>
        </p:scale>
        <p:origin x="4974"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commentAuthors" Target="commentAuthors.xml"/><Relationship Id="rId8" Type="http://schemas.openxmlformats.org/officeDocument/2006/relationships/slide" Target="slides/slide6.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3E8FE9-7859-C6C8-5324-AB3BD75568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E81FB92-4A13-A1DC-636E-1D45354B4C3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27ACDE6-FA2D-4A53-932A-939E030197CD}" type="datetimeFigureOut">
              <a:rPr lang="en-US" smtClean="0"/>
              <a:t>1/28/25</a:t>
            </a:fld>
            <a:endParaRPr lang="en-US"/>
          </a:p>
        </p:txBody>
      </p:sp>
      <p:sp>
        <p:nvSpPr>
          <p:cNvPr id="4" name="Footer Placeholder 3">
            <a:extLst>
              <a:ext uri="{FF2B5EF4-FFF2-40B4-BE49-F238E27FC236}">
                <a16:creationId xmlns:a16="http://schemas.microsoft.com/office/drawing/2014/main" id="{ED185437-DD69-ECDF-CA37-ACA70EE6A7B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68A3E1E-0AB3-D53B-BA3C-40A45507E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025F1B2-8DCA-4C26-B1BF-BCFA77BF4DA4}" type="slidenum">
              <a:rPr lang="en-US" smtClean="0"/>
              <a:t>‹#›</a:t>
            </a:fld>
            <a:endParaRPr lang="en-US"/>
          </a:p>
        </p:txBody>
      </p:sp>
    </p:spTree>
    <p:extLst>
      <p:ext uri="{BB962C8B-B14F-4D97-AF65-F5344CB8AC3E}">
        <p14:creationId xmlns:p14="http://schemas.microsoft.com/office/powerpoint/2010/main" val="2885077859"/>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621671-7E6C-7746-AF0D-CD197AFDFB61}" type="datetimeFigureOut">
              <a:rPr lang="en-US" smtClean="0"/>
              <a:t>1/28/25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80FB02-D9C2-6A4D-8A7B-43D279C71DB2}" type="slidenum">
              <a:rPr lang="en-US" smtClean="0"/>
              <a:t>‹#›</a:t>
            </a:fld>
            <a:endParaRPr lang="en-US" dirty="0"/>
          </a:p>
        </p:txBody>
      </p:sp>
    </p:spTree>
    <p:extLst>
      <p:ext uri="{BB962C8B-B14F-4D97-AF65-F5344CB8AC3E}">
        <p14:creationId xmlns:p14="http://schemas.microsoft.com/office/powerpoint/2010/main" val="249290364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796540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401286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812112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787234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941047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059194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384403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146007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374762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450308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7388"/>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552152-C417-F14B-BA2A-B28B3861DEF0}" type="slidenum">
              <a:rPr lang="en-US" smtClean="0"/>
              <a:t>30</a:t>
            </a:fld>
            <a:endParaRPr lang="en-US" dirty="0"/>
          </a:p>
        </p:txBody>
      </p:sp>
    </p:spTree>
    <p:extLst>
      <p:ext uri="{BB962C8B-B14F-4D97-AF65-F5344CB8AC3E}">
        <p14:creationId xmlns:p14="http://schemas.microsoft.com/office/powerpoint/2010/main" val="3342776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80FB02-D9C2-6A4D-8A7B-43D279C71D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1518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80FB02-D9C2-6A4D-8A7B-43D279C71DB2}" type="slidenum">
              <a:rPr lang="en-US" smtClean="0"/>
              <a:t>4</a:t>
            </a:fld>
            <a:endParaRPr lang="en-US" dirty="0"/>
          </a:p>
        </p:txBody>
      </p:sp>
    </p:spTree>
    <p:extLst>
      <p:ext uri="{BB962C8B-B14F-4D97-AF65-F5344CB8AC3E}">
        <p14:creationId xmlns:p14="http://schemas.microsoft.com/office/powerpoint/2010/main" val="2914731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80FB02-D9C2-6A4D-8A7B-43D279C71DB2}" type="slidenum">
              <a:rPr lang="en-US" smtClean="0"/>
              <a:t>5</a:t>
            </a:fld>
            <a:endParaRPr lang="en-US" dirty="0"/>
          </a:p>
        </p:txBody>
      </p:sp>
    </p:spTree>
    <p:extLst>
      <p:ext uri="{BB962C8B-B14F-4D97-AF65-F5344CB8AC3E}">
        <p14:creationId xmlns:p14="http://schemas.microsoft.com/office/powerpoint/2010/main" val="40738504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963046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19393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3785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196831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81067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331B425-093C-0149-952F-11573DF09F2E}"/>
              </a:ext>
              <a:ext uri="{C183D7F6-B498-43B3-948B-1728B52AA6E4}">
                <adec:decorative xmlns:adec="http://schemas.microsoft.com/office/drawing/2017/decorative" val="0"/>
              </a:ext>
            </a:extLst>
          </p:cNvPr>
          <p:cNvSpPr/>
          <p:nvPr userDrawn="1"/>
        </p:nvSpPr>
        <p:spPr>
          <a:xfrm>
            <a:off x="851888" y="3218871"/>
            <a:ext cx="471523" cy="94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91AB265-C0D2-A543-B156-B0221787BF01}"/>
              </a:ext>
              <a:ext uri="{C183D7F6-B498-43B3-948B-1728B52AA6E4}">
                <adec:decorative xmlns:adec="http://schemas.microsoft.com/office/drawing/2017/decorative" val="1"/>
              </a:ext>
            </a:extLst>
          </p:cNvPr>
          <p:cNvSpPr/>
          <p:nvPr userDrawn="1"/>
        </p:nvSpPr>
        <p:spPr>
          <a:xfrm>
            <a:off x="0" y="5733906"/>
            <a:ext cx="12192000" cy="1124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0">
            <a:extLst>
              <a:ext uri="{FF2B5EF4-FFF2-40B4-BE49-F238E27FC236}">
                <a16:creationId xmlns:a16="http://schemas.microsoft.com/office/drawing/2014/main" id="{BB10240F-B4BA-0448-B9CB-BAB80DBF6BF3}"/>
              </a:ext>
            </a:extLst>
          </p:cNvPr>
          <p:cNvSpPr>
            <a:spLocks noGrp="1"/>
          </p:cNvSpPr>
          <p:nvPr>
            <p:ph type="body" sz="quarter" idx="12" hasCustomPrompt="1"/>
          </p:nvPr>
        </p:nvSpPr>
        <p:spPr>
          <a:xfrm>
            <a:off x="851889" y="3519488"/>
            <a:ext cx="8334246" cy="701877"/>
          </a:xfrm>
        </p:spPr>
        <p:txBody>
          <a:bodyPr anchor="t">
            <a:noAutofit/>
          </a:bodyPr>
          <a:lstStyle>
            <a:lvl1pPr marL="0" indent="0">
              <a:buNone/>
              <a:defRPr sz="2300">
                <a:solidFill>
                  <a:schemeClr val="tx1">
                    <a:lumMod val="75000"/>
                    <a:lumOff val="25000"/>
                  </a:schemeClr>
                </a:solidFill>
              </a:defRPr>
            </a:lvl1pPr>
          </a:lstStyle>
          <a:p>
            <a:pPr lvl="0"/>
            <a:r>
              <a:rPr lang="en-US" dirty="0"/>
              <a:t>Insert subtitle, date or other important information, not to exceed two lines </a:t>
            </a:r>
          </a:p>
        </p:txBody>
      </p:sp>
      <p:sp>
        <p:nvSpPr>
          <p:cNvPr id="13" name="Text Placeholder 10">
            <a:extLst>
              <a:ext uri="{FF2B5EF4-FFF2-40B4-BE49-F238E27FC236}">
                <a16:creationId xmlns:a16="http://schemas.microsoft.com/office/drawing/2014/main" id="{254FFE49-5199-9649-BB93-1060548611E9}"/>
              </a:ext>
            </a:extLst>
          </p:cNvPr>
          <p:cNvSpPr>
            <a:spLocks noGrp="1"/>
          </p:cNvSpPr>
          <p:nvPr>
            <p:ph type="body" sz="quarter" idx="13" hasCustomPrompt="1"/>
          </p:nvPr>
        </p:nvSpPr>
        <p:spPr>
          <a:xfrm>
            <a:off x="851889" y="5953913"/>
            <a:ext cx="10311412" cy="523088"/>
          </a:xfrm>
        </p:spPr>
        <p:txBody>
          <a:bodyPr anchor="t" anchorCtr="0">
            <a:normAutofit/>
          </a:bodyPr>
          <a:lstStyle>
            <a:lvl1pPr marL="0" indent="0">
              <a:buNone/>
              <a:defRPr sz="1800" b="1">
                <a:solidFill>
                  <a:schemeClr val="bg1"/>
                </a:solidFill>
              </a:defRPr>
            </a:lvl1pPr>
          </a:lstStyle>
          <a:p>
            <a:pPr lvl="0"/>
            <a:r>
              <a:rPr lang="en-US" dirty="0"/>
              <a:t>Insert name, position, unit/faculty</a:t>
            </a:r>
          </a:p>
        </p:txBody>
      </p:sp>
      <p:sp>
        <p:nvSpPr>
          <p:cNvPr id="2" name="Title 1">
            <a:extLst>
              <a:ext uri="{FF2B5EF4-FFF2-40B4-BE49-F238E27FC236}">
                <a16:creationId xmlns:a16="http://schemas.microsoft.com/office/drawing/2014/main" id="{47238E82-F276-E142-E87C-5EDAC740601E}"/>
              </a:ext>
            </a:extLst>
          </p:cNvPr>
          <p:cNvSpPr>
            <a:spLocks noGrp="1"/>
          </p:cNvSpPr>
          <p:nvPr>
            <p:ph type="title" hasCustomPrompt="1"/>
          </p:nvPr>
        </p:nvSpPr>
        <p:spPr>
          <a:xfrm>
            <a:off x="851888" y="905690"/>
            <a:ext cx="8334246" cy="2106570"/>
          </a:xfrm>
        </p:spPr>
        <p:txBody>
          <a:bodyPr rIns="91440">
            <a:normAutofit/>
          </a:bodyPr>
          <a:lstStyle>
            <a:lvl1pPr>
              <a:defRPr sz="4200" b="1" i="0">
                <a:solidFill>
                  <a:srgbClr val="C00000"/>
                </a:solidFill>
                <a:latin typeface="Red Hat Display Black" panose="02010303040201060303" pitchFamily="2" charset="0"/>
                <a:ea typeface="Red Hat Display Black" panose="02010303040201060303" pitchFamily="2" charset="0"/>
                <a:cs typeface="Red Hat Display Black" panose="02010303040201060303" pitchFamily="2" charset="0"/>
              </a:defRPr>
            </a:lvl1pPr>
          </a:lstStyle>
          <a:p>
            <a:r>
              <a:rPr lang="en-US" dirty="0"/>
              <a:t>Insert slide title in title or sentence case</a:t>
            </a:r>
          </a:p>
        </p:txBody>
      </p:sp>
    </p:spTree>
    <p:extLst>
      <p:ext uri="{BB962C8B-B14F-4D97-AF65-F5344CB8AC3E}">
        <p14:creationId xmlns:p14="http://schemas.microsoft.com/office/powerpoint/2010/main" val="41264554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Content - Ma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Date Placeholder 2"/>
          <p:cNvSpPr>
            <a:spLocks noGrp="1"/>
          </p:cNvSpPr>
          <p:nvPr>
            <p:ph type="dt" sz="half" idx="10"/>
          </p:nvPr>
        </p:nvSpPr>
        <p:spPr/>
        <p:txBody>
          <a:bodyPr/>
          <a:lstStyle>
            <a:lvl1pPr>
              <a:defRPr>
                <a:solidFill>
                  <a:srgbClr val="B31B1B"/>
                </a:solidFill>
              </a:defRPr>
            </a:lvl1pPr>
          </a:lstStyle>
          <a:p>
            <a:endParaRPr lang="en-US" dirty="0"/>
          </a:p>
        </p:txBody>
      </p:sp>
      <p:sp>
        <p:nvSpPr>
          <p:cNvPr id="7" name="Content Placeholder 6"/>
          <p:cNvSpPr>
            <a:spLocks noGrp="1"/>
          </p:cNvSpPr>
          <p:nvPr>
            <p:ph sz="quarter" idx="11"/>
          </p:nvPr>
        </p:nvSpPr>
        <p:spPr>
          <a:xfrm>
            <a:off x="1062566" y="1199213"/>
            <a:ext cx="10217151" cy="4961495"/>
          </a:xfrm>
        </p:spPr>
        <p:txBody>
          <a:bodyPr/>
          <a:lstStyle>
            <a:lvl1pPr>
              <a:defRPr sz="1900">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39428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_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331B425-093C-0149-952F-11573DF09F2E}"/>
              </a:ext>
              <a:ext uri="{C183D7F6-B498-43B3-948B-1728B52AA6E4}">
                <adec:decorative xmlns:adec="http://schemas.microsoft.com/office/drawing/2017/decorative" val="0"/>
              </a:ext>
            </a:extLst>
          </p:cNvPr>
          <p:cNvSpPr/>
          <p:nvPr userDrawn="1"/>
        </p:nvSpPr>
        <p:spPr>
          <a:xfrm>
            <a:off x="851888" y="3218871"/>
            <a:ext cx="471523" cy="94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91AB265-C0D2-A543-B156-B0221787BF01}"/>
              </a:ext>
              <a:ext uri="{C183D7F6-B498-43B3-948B-1728B52AA6E4}">
                <adec:decorative xmlns:adec="http://schemas.microsoft.com/office/drawing/2017/decorative" val="1"/>
              </a:ext>
            </a:extLst>
          </p:cNvPr>
          <p:cNvSpPr/>
          <p:nvPr userDrawn="1"/>
        </p:nvSpPr>
        <p:spPr>
          <a:xfrm>
            <a:off x="0" y="5733906"/>
            <a:ext cx="12192000" cy="1124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0">
            <a:extLst>
              <a:ext uri="{FF2B5EF4-FFF2-40B4-BE49-F238E27FC236}">
                <a16:creationId xmlns:a16="http://schemas.microsoft.com/office/drawing/2014/main" id="{BB10240F-B4BA-0448-B9CB-BAB80DBF6BF3}"/>
              </a:ext>
            </a:extLst>
          </p:cNvPr>
          <p:cNvSpPr>
            <a:spLocks noGrp="1"/>
          </p:cNvSpPr>
          <p:nvPr>
            <p:ph type="body" sz="quarter" idx="12" hasCustomPrompt="1"/>
          </p:nvPr>
        </p:nvSpPr>
        <p:spPr>
          <a:xfrm>
            <a:off x="851889" y="3519488"/>
            <a:ext cx="8334246" cy="701877"/>
          </a:xfrm>
        </p:spPr>
        <p:txBody>
          <a:bodyPr anchor="t">
            <a:noAutofit/>
          </a:bodyPr>
          <a:lstStyle>
            <a:lvl1pPr marL="0" indent="0">
              <a:buNone/>
              <a:defRPr sz="2300">
                <a:solidFill>
                  <a:schemeClr val="tx1">
                    <a:lumMod val="75000"/>
                    <a:lumOff val="25000"/>
                  </a:schemeClr>
                </a:solidFill>
              </a:defRPr>
            </a:lvl1pPr>
          </a:lstStyle>
          <a:p>
            <a:pPr lvl="0"/>
            <a:r>
              <a:rPr lang="en-US" dirty="0"/>
              <a:t>Insert subtitle, date or other important information, not to exceed two lines </a:t>
            </a:r>
          </a:p>
        </p:txBody>
      </p:sp>
      <p:sp>
        <p:nvSpPr>
          <p:cNvPr id="13" name="Text Placeholder 10">
            <a:extLst>
              <a:ext uri="{FF2B5EF4-FFF2-40B4-BE49-F238E27FC236}">
                <a16:creationId xmlns:a16="http://schemas.microsoft.com/office/drawing/2014/main" id="{254FFE49-5199-9649-BB93-1060548611E9}"/>
              </a:ext>
            </a:extLst>
          </p:cNvPr>
          <p:cNvSpPr>
            <a:spLocks noGrp="1"/>
          </p:cNvSpPr>
          <p:nvPr>
            <p:ph type="body" sz="quarter" idx="13" hasCustomPrompt="1"/>
          </p:nvPr>
        </p:nvSpPr>
        <p:spPr>
          <a:xfrm>
            <a:off x="851889" y="5953913"/>
            <a:ext cx="10311412" cy="523088"/>
          </a:xfrm>
        </p:spPr>
        <p:txBody>
          <a:bodyPr anchor="t" anchorCtr="0">
            <a:normAutofit/>
          </a:bodyPr>
          <a:lstStyle>
            <a:lvl1pPr marL="0" indent="0">
              <a:buNone/>
              <a:defRPr sz="1800" b="1">
                <a:solidFill>
                  <a:schemeClr val="bg1"/>
                </a:solidFill>
              </a:defRPr>
            </a:lvl1pPr>
          </a:lstStyle>
          <a:p>
            <a:pPr lvl="0"/>
            <a:r>
              <a:rPr lang="en-US" dirty="0"/>
              <a:t>Insert name, position, unit/faculty</a:t>
            </a:r>
          </a:p>
        </p:txBody>
      </p:sp>
      <p:sp>
        <p:nvSpPr>
          <p:cNvPr id="2" name="Title 1">
            <a:extLst>
              <a:ext uri="{FF2B5EF4-FFF2-40B4-BE49-F238E27FC236}">
                <a16:creationId xmlns:a16="http://schemas.microsoft.com/office/drawing/2014/main" id="{47238E82-F276-E142-E87C-5EDAC740601E}"/>
              </a:ext>
            </a:extLst>
          </p:cNvPr>
          <p:cNvSpPr>
            <a:spLocks noGrp="1"/>
          </p:cNvSpPr>
          <p:nvPr>
            <p:ph type="title" hasCustomPrompt="1"/>
          </p:nvPr>
        </p:nvSpPr>
        <p:spPr>
          <a:xfrm>
            <a:off x="851888" y="905690"/>
            <a:ext cx="8334246" cy="2106570"/>
          </a:xfrm>
        </p:spPr>
        <p:txBody>
          <a:bodyPr rIns="91440">
            <a:normAutofit/>
          </a:bodyPr>
          <a:lstStyle>
            <a:lvl1pPr>
              <a:defRPr sz="4200" b="1" i="0">
                <a:solidFill>
                  <a:srgbClr val="C00000"/>
                </a:solidFill>
                <a:latin typeface="Red Hat Display Black" panose="02010303040201060303" pitchFamily="2" charset="0"/>
                <a:ea typeface="Red Hat Display Black" panose="02010303040201060303" pitchFamily="2" charset="0"/>
                <a:cs typeface="Red Hat Display Black" panose="02010303040201060303" pitchFamily="2" charset="0"/>
              </a:defRPr>
            </a:lvl1pPr>
          </a:lstStyle>
          <a:p>
            <a:r>
              <a:rPr lang="en-US" dirty="0"/>
              <a:t>Insert slide title in title or sentence case</a:t>
            </a:r>
          </a:p>
        </p:txBody>
      </p:sp>
    </p:spTree>
    <p:extLst>
      <p:ext uri="{BB962C8B-B14F-4D97-AF65-F5344CB8AC3E}">
        <p14:creationId xmlns:p14="http://schemas.microsoft.com/office/powerpoint/2010/main" val="32651047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_1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F2F59-3D81-9C0B-CDB4-B5F8B5CE84E5}"/>
              </a:ext>
            </a:extLst>
          </p:cNvPr>
          <p:cNvSpPr>
            <a:spLocks noGrp="1"/>
          </p:cNvSpPr>
          <p:nvPr>
            <p:ph type="title" hasCustomPrompt="1"/>
          </p:nvPr>
        </p:nvSpPr>
        <p:spPr/>
        <p:txBody>
          <a:bodyPr rIns="91440">
            <a:normAutofit/>
          </a:bodyPr>
          <a:lstStyle>
            <a:lvl1pPr>
              <a:defRPr sz="3400" b="1" i="0">
                <a:solidFill>
                  <a:srgbClr val="C00000"/>
                </a:solidFill>
                <a:latin typeface="Red Hat Text" panose="02010303040201060303" pitchFamily="2" charset="0"/>
                <a:ea typeface="Red Hat Text" panose="02010303040201060303" pitchFamily="2" charset="0"/>
                <a:cs typeface="Red Hat Text" panose="02010303040201060303" pitchFamily="2" charset="0"/>
              </a:defRPr>
            </a:lvl1pPr>
          </a:lstStyle>
          <a:p>
            <a:r>
              <a:rPr lang="en-US" dirty="0"/>
              <a:t>Insert slide title in title or sentence case</a:t>
            </a:r>
          </a:p>
        </p:txBody>
      </p:sp>
      <p:sp>
        <p:nvSpPr>
          <p:cNvPr id="5" name="Footer Placeholder 4"/>
          <p:cNvSpPr>
            <a:spLocks noGrp="1"/>
          </p:cNvSpPr>
          <p:nvPr>
            <p:ph type="ftr" sz="quarter" idx="11"/>
          </p:nvPr>
        </p:nvSpPr>
        <p:spPr>
          <a:xfrm>
            <a:off x="0" y="6505057"/>
            <a:ext cx="1485900" cy="344710"/>
          </a:xfrm>
          <a:prstGeom prst="rect">
            <a:avLst/>
          </a:prstGeom>
        </p:spPr>
        <p:txBody>
          <a:bodyPr/>
          <a:lstStyle/>
          <a:p>
            <a:endParaRPr lang="en-US" dirty="0"/>
          </a:p>
        </p:txBody>
      </p:sp>
      <p:sp>
        <p:nvSpPr>
          <p:cNvPr id="7" name="Rectangle 6">
            <a:extLst>
              <a:ext uri="{FF2B5EF4-FFF2-40B4-BE49-F238E27FC236}">
                <a16:creationId xmlns:a16="http://schemas.microsoft.com/office/drawing/2014/main" id="{4EDFC75F-7C56-4347-B180-B45A7C3C2BFE}"/>
              </a:ext>
              <a:ext uri="{C183D7F6-B498-43B3-948B-1728B52AA6E4}">
                <adec:decorative xmlns:adec="http://schemas.microsoft.com/office/drawing/2017/decorative" val="1"/>
              </a:ext>
            </a:extLst>
          </p:cNvPr>
          <p:cNvSpPr/>
          <p:nvPr userDrawn="1"/>
        </p:nvSpPr>
        <p:spPr>
          <a:xfrm>
            <a:off x="495300" y="1625704"/>
            <a:ext cx="471523" cy="94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ntent Placeholder 10">
            <a:extLst>
              <a:ext uri="{FF2B5EF4-FFF2-40B4-BE49-F238E27FC236}">
                <a16:creationId xmlns:a16="http://schemas.microsoft.com/office/drawing/2014/main" id="{733615FB-E867-334E-BB0E-3B18A2659575}"/>
              </a:ext>
            </a:extLst>
          </p:cNvPr>
          <p:cNvSpPr>
            <a:spLocks noGrp="1"/>
          </p:cNvSpPr>
          <p:nvPr>
            <p:ph sz="quarter" idx="13" hasCustomPrompt="1"/>
          </p:nvPr>
        </p:nvSpPr>
        <p:spPr>
          <a:xfrm>
            <a:off x="1485900" y="1840447"/>
            <a:ext cx="9677400" cy="4446053"/>
          </a:xfrm>
        </p:spPr>
        <p:txBody>
          <a:bodyPr>
            <a:normAutofit/>
          </a:bodyPr>
          <a:lstStyle>
            <a:lvl1pPr marL="228600" indent="-228600">
              <a:buFont typeface="Arial" panose="020B0604020202020204" pitchFamily="34" charset="0"/>
              <a:buChar char="•"/>
              <a:tabLst/>
              <a:defRPr sz="2600">
                <a:solidFill>
                  <a:schemeClr val="tx1">
                    <a:lumMod val="90000"/>
                    <a:lumOff val="10000"/>
                  </a:schemeClr>
                </a:solidFill>
              </a:defRPr>
            </a:lvl1pPr>
            <a:lvl2pPr>
              <a:defRPr sz="2100"/>
            </a:lvl2pPr>
            <a:lvl3pPr>
              <a:defRPr sz="2100"/>
            </a:lvl3pPr>
            <a:lvl4pPr>
              <a:defRPr sz="2100"/>
            </a:lvl4pPr>
            <a:lvl5pPr>
              <a:defRPr sz="2100"/>
            </a:lvl5pPr>
          </a:lstStyle>
          <a:p>
            <a:pPr lvl="0"/>
            <a:r>
              <a:rPr lang="en-US" dirty="0"/>
              <a:t>Bulleted list</a:t>
            </a:r>
          </a:p>
          <a:p>
            <a:pPr lvl="0"/>
            <a:r>
              <a:rPr lang="en-US" dirty="0"/>
              <a:t>Bulleted list</a:t>
            </a:r>
          </a:p>
          <a:p>
            <a:pPr lvl="0"/>
            <a:r>
              <a:rPr lang="en-US" dirty="0"/>
              <a:t>Bulleted list</a:t>
            </a:r>
          </a:p>
        </p:txBody>
      </p:sp>
      <p:sp>
        <p:nvSpPr>
          <p:cNvPr id="13" name="Text Placeholder 12">
            <a:extLst>
              <a:ext uri="{FF2B5EF4-FFF2-40B4-BE49-F238E27FC236}">
                <a16:creationId xmlns:a16="http://schemas.microsoft.com/office/drawing/2014/main" id="{73A315EF-C99D-DF4A-94FC-CDB4F9DECBFE}"/>
              </a:ext>
            </a:extLst>
          </p:cNvPr>
          <p:cNvSpPr>
            <a:spLocks noGrp="1"/>
          </p:cNvSpPr>
          <p:nvPr>
            <p:ph type="body" sz="quarter" idx="14" hasCustomPrompt="1"/>
          </p:nvPr>
        </p:nvSpPr>
        <p:spPr>
          <a:xfrm>
            <a:off x="1" y="6512238"/>
            <a:ext cx="4419600" cy="324191"/>
          </a:xfrm>
          <a:solidFill>
            <a:schemeClr val="accent1"/>
          </a:solidFill>
          <a:ln>
            <a:noFill/>
          </a:ln>
        </p:spPr>
        <p:txBody>
          <a:bodyPr wrap="square" lIns="274320" tIns="64008" rIns="182880" bIns="91440" anchor="ctr" anchorCtr="0">
            <a:spAutoFit/>
          </a:bodyPr>
          <a:lstStyle>
            <a:lvl1pPr marL="0" indent="0">
              <a:buNone/>
              <a:defRPr sz="1200">
                <a:solidFill>
                  <a:schemeClr val="bg1"/>
                </a:solidFill>
              </a:defRPr>
            </a:lvl1pPr>
            <a:lvl2pPr>
              <a:defRPr sz="1400"/>
            </a:lvl2pPr>
            <a:lvl3pPr>
              <a:defRPr sz="1400"/>
            </a:lvl3pPr>
            <a:lvl4pPr>
              <a:defRPr sz="1400"/>
            </a:lvl4pPr>
            <a:lvl5pPr>
              <a:defRPr sz="1400"/>
            </a:lvl5pPr>
          </a:lstStyle>
          <a:p>
            <a:r>
              <a:rPr lang="en-US" dirty="0"/>
              <a:t>Department of Agricultural &amp; Applied Economics (AAE)</a:t>
            </a:r>
          </a:p>
        </p:txBody>
      </p:sp>
      <p:sp>
        <p:nvSpPr>
          <p:cNvPr id="6" name="Text Placeholder 12">
            <a:extLst>
              <a:ext uri="{FF2B5EF4-FFF2-40B4-BE49-F238E27FC236}">
                <a16:creationId xmlns:a16="http://schemas.microsoft.com/office/drawing/2014/main" id="{E24E28BF-8CF3-9307-5E5C-1A7E0E38152A}"/>
              </a:ext>
            </a:extLst>
          </p:cNvPr>
          <p:cNvSpPr>
            <a:spLocks noGrp="1"/>
          </p:cNvSpPr>
          <p:nvPr>
            <p:ph type="body" sz="quarter" idx="15" hasCustomPrompt="1"/>
          </p:nvPr>
        </p:nvSpPr>
        <p:spPr>
          <a:xfrm>
            <a:off x="8277225" y="6505057"/>
            <a:ext cx="2952751" cy="324191"/>
          </a:xfrm>
          <a:solidFill>
            <a:schemeClr val="accent1"/>
          </a:solidFill>
          <a:ln>
            <a:noFill/>
          </a:ln>
        </p:spPr>
        <p:txBody>
          <a:bodyPr wrap="square" lIns="274320" tIns="64008" rIns="182880" bIns="91440" anchor="ctr" anchorCtr="0">
            <a:spAutoFit/>
          </a:bodyPr>
          <a:lstStyle>
            <a:lvl1pPr marL="0" indent="0" algn="ctr">
              <a:buNone/>
              <a:defRPr sz="1200" b="0">
                <a:solidFill>
                  <a:schemeClr val="bg1"/>
                </a:solidFill>
              </a:defRPr>
            </a:lvl1pPr>
            <a:lvl2pPr>
              <a:defRPr sz="1400"/>
            </a:lvl2pPr>
            <a:lvl3pPr>
              <a:defRPr sz="1400"/>
            </a:lvl3pPr>
            <a:lvl4pPr>
              <a:defRPr sz="1400"/>
            </a:lvl4pPr>
            <a:lvl5pPr>
              <a:defRPr sz="1400"/>
            </a:lvl5pPr>
          </a:lstStyle>
          <a:p>
            <a:r>
              <a:rPr lang="en-US" dirty="0"/>
              <a:t>AAE 419 Agricultural Finance</a:t>
            </a:r>
          </a:p>
        </p:txBody>
      </p:sp>
    </p:spTree>
    <p:extLst>
      <p:ext uri="{BB962C8B-B14F-4D97-AF65-F5344CB8AC3E}">
        <p14:creationId xmlns:p14="http://schemas.microsoft.com/office/powerpoint/2010/main" val="25582040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_2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BE51D-BA97-2BBF-F3DF-C2B38B351A53}"/>
              </a:ext>
            </a:extLst>
          </p:cNvPr>
          <p:cNvSpPr>
            <a:spLocks noGrp="1"/>
          </p:cNvSpPr>
          <p:nvPr>
            <p:ph type="title" hasCustomPrompt="1"/>
          </p:nvPr>
        </p:nvSpPr>
        <p:spPr/>
        <p:txBody>
          <a:bodyPr rIns="91440">
            <a:normAutofit/>
          </a:bodyPr>
          <a:lstStyle>
            <a:lvl1pPr>
              <a:defRPr sz="3400" b="1" i="0">
                <a:solidFill>
                  <a:srgbClr val="C00000"/>
                </a:solidFill>
                <a:latin typeface="Red Hat Text" panose="02010303040201060303" pitchFamily="2" charset="0"/>
                <a:ea typeface="Red Hat Text" panose="02010303040201060303" pitchFamily="2" charset="0"/>
                <a:cs typeface="Red Hat Text" panose="02010303040201060303" pitchFamily="2" charset="0"/>
              </a:defRPr>
            </a:lvl1pPr>
          </a:lstStyle>
          <a:p>
            <a:r>
              <a:rPr lang="en-US" dirty="0"/>
              <a:t>Insert slide title in title or sentence case</a:t>
            </a:r>
          </a:p>
        </p:txBody>
      </p:sp>
      <p:sp>
        <p:nvSpPr>
          <p:cNvPr id="7" name="Rectangle 6">
            <a:extLst>
              <a:ext uri="{FF2B5EF4-FFF2-40B4-BE49-F238E27FC236}">
                <a16:creationId xmlns:a16="http://schemas.microsoft.com/office/drawing/2014/main" id="{4EDFC75F-7C56-4347-B180-B45A7C3C2BFE}"/>
              </a:ext>
              <a:ext uri="{C183D7F6-B498-43B3-948B-1728B52AA6E4}">
                <adec:decorative xmlns:adec="http://schemas.microsoft.com/office/drawing/2017/decorative" val="1"/>
              </a:ext>
            </a:extLst>
          </p:cNvPr>
          <p:cNvSpPr/>
          <p:nvPr userDrawn="1"/>
        </p:nvSpPr>
        <p:spPr>
          <a:xfrm>
            <a:off x="495300" y="1625704"/>
            <a:ext cx="471523" cy="94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ntent Placeholder 10">
            <a:extLst>
              <a:ext uri="{FF2B5EF4-FFF2-40B4-BE49-F238E27FC236}">
                <a16:creationId xmlns:a16="http://schemas.microsoft.com/office/drawing/2014/main" id="{733615FB-E867-334E-BB0E-3B18A2659575}"/>
              </a:ext>
            </a:extLst>
          </p:cNvPr>
          <p:cNvSpPr>
            <a:spLocks noGrp="1"/>
          </p:cNvSpPr>
          <p:nvPr>
            <p:ph sz="quarter" idx="13" hasCustomPrompt="1"/>
          </p:nvPr>
        </p:nvSpPr>
        <p:spPr>
          <a:xfrm>
            <a:off x="1485900" y="1840447"/>
            <a:ext cx="4482548" cy="4446053"/>
          </a:xfrm>
        </p:spPr>
        <p:txBody>
          <a:bodyPr>
            <a:normAutofit/>
          </a:bodyPr>
          <a:lstStyle>
            <a:lvl1pPr marL="228600" indent="-228600">
              <a:buFont typeface="Arial" panose="020B0604020202020204" pitchFamily="34" charset="0"/>
              <a:buChar char="•"/>
              <a:tabLst/>
              <a:defRPr sz="2600">
                <a:solidFill>
                  <a:schemeClr val="tx1"/>
                </a:solidFill>
              </a:defRPr>
            </a:lvl1pPr>
            <a:lvl2pPr>
              <a:defRPr sz="2100"/>
            </a:lvl2pPr>
            <a:lvl3pPr>
              <a:defRPr sz="2100"/>
            </a:lvl3pPr>
            <a:lvl4pPr>
              <a:defRPr sz="2100"/>
            </a:lvl4pPr>
            <a:lvl5pPr>
              <a:defRPr sz="2100"/>
            </a:lvl5pPr>
          </a:lstStyle>
          <a:p>
            <a:pPr lvl="0"/>
            <a:r>
              <a:rPr lang="en-US" dirty="0"/>
              <a:t>Bulleted list</a:t>
            </a:r>
          </a:p>
          <a:p>
            <a:pPr lvl="0"/>
            <a:r>
              <a:rPr lang="en-US" dirty="0"/>
              <a:t>Bulleted list</a:t>
            </a:r>
          </a:p>
          <a:p>
            <a:pPr lvl="0"/>
            <a:r>
              <a:rPr lang="en-US" dirty="0"/>
              <a:t>Bulleted list</a:t>
            </a:r>
          </a:p>
        </p:txBody>
      </p:sp>
      <p:sp>
        <p:nvSpPr>
          <p:cNvPr id="8" name="Content Placeholder 10">
            <a:extLst>
              <a:ext uri="{FF2B5EF4-FFF2-40B4-BE49-F238E27FC236}">
                <a16:creationId xmlns:a16="http://schemas.microsoft.com/office/drawing/2014/main" id="{B0DEE38D-2FF0-2A49-A7D1-AF607FA3AB7A}"/>
              </a:ext>
            </a:extLst>
          </p:cNvPr>
          <p:cNvSpPr>
            <a:spLocks noGrp="1"/>
          </p:cNvSpPr>
          <p:nvPr>
            <p:ph sz="quarter" idx="15" hasCustomPrompt="1"/>
          </p:nvPr>
        </p:nvSpPr>
        <p:spPr>
          <a:xfrm>
            <a:off x="6223554" y="1840447"/>
            <a:ext cx="4939746" cy="4446053"/>
          </a:xfrm>
        </p:spPr>
        <p:txBody>
          <a:bodyPr>
            <a:normAutofit/>
          </a:bodyPr>
          <a:lstStyle>
            <a:lvl1pPr marL="228600" indent="-228600">
              <a:buFont typeface="Arial" panose="020B0604020202020204" pitchFamily="34" charset="0"/>
              <a:buChar char="•"/>
              <a:tabLst/>
              <a:defRPr sz="2600">
                <a:solidFill>
                  <a:schemeClr val="tx1"/>
                </a:solidFill>
              </a:defRPr>
            </a:lvl1pPr>
            <a:lvl2pPr>
              <a:defRPr sz="2100"/>
            </a:lvl2pPr>
            <a:lvl3pPr>
              <a:defRPr sz="2100"/>
            </a:lvl3pPr>
            <a:lvl4pPr>
              <a:defRPr sz="2100"/>
            </a:lvl4pPr>
            <a:lvl5pPr>
              <a:defRPr sz="2100"/>
            </a:lvl5pPr>
          </a:lstStyle>
          <a:p>
            <a:pPr lvl="0"/>
            <a:r>
              <a:rPr lang="en-US" dirty="0"/>
              <a:t>Bulleted list</a:t>
            </a:r>
          </a:p>
          <a:p>
            <a:pPr lvl="0"/>
            <a:r>
              <a:rPr lang="en-US" dirty="0"/>
              <a:t>Bulleted list</a:t>
            </a:r>
          </a:p>
          <a:p>
            <a:pPr lvl="0"/>
            <a:r>
              <a:rPr lang="en-US" dirty="0"/>
              <a:t>Bulleted list</a:t>
            </a:r>
          </a:p>
        </p:txBody>
      </p:sp>
      <p:sp>
        <p:nvSpPr>
          <p:cNvPr id="3" name="Text Placeholder 12">
            <a:extLst>
              <a:ext uri="{FF2B5EF4-FFF2-40B4-BE49-F238E27FC236}">
                <a16:creationId xmlns:a16="http://schemas.microsoft.com/office/drawing/2014/main" id="{719D24DB-E2FC-8BCF-90CA-66E8DEDE5798}"/>
              </a:ext>
            </a:extLst>
          </p:cNvPr>
          <p:cNvSpPr>
            <a:spLocks noGrp="1"/>
          </p:cNvSpPr>
          <p:nvPr>
            <p:ph type="body" sz="quarter" idx="14" hasCustomPrompt="1"/>
          </p:nvPr>
        </p:nvSpPr>
        <p:spPr>
          <a:xfrm>
            <a:off x="1" y="6512238"/>
            <a:ext cx="4419600" cy="324191"/>
          </a:xfrm>
          <a:solidFill>
            <a:schemeClr val="accent1"/>
          </a:solidFill>
          <a:ln>
            <a:noFill/>
          </a:ln>
        </p:spPr>
        <p:txBody>
          <a:bodyPr wrap="square" lIns="274320" tIns="64008" rIns="182880" bIns="91440" anchor="ctr" anchorCtr="0">
            <a:spAutoFit/>
          </a:bodyPr>
          <a:lstStyle>
            <a:lvl1pPr marL="0" indent="0">
              <a:buNone/>
              <a:defRPr sz="1200">
                <a:solidFill>
                  <a:schemeClr val="bg1"/>
                </a:solidFill>
              </a:defRPr>
            </a:lvl1pPr>
            <a:lvl2pPr>
              <a:defRPr sz="1400"/>
            </a:lvl2pPr>
            <a:lvl3pPr>
              <a:defRPr sz="1400"/>
            </a:lvl3pPr>
            <a:lvl4pPr>
              <a:defRPr sz="1400"/>
            </a:lvl4pPr>
            <a:lvl5pPr>
              <a:defRPr sz="1400"/>
            </a:lvl5pPr>
          </a:lstStyle>
          <a:p>
            <a:r>
              <a:rPr lang="en-US" dirty="0"/>
              <a:t>Department of Agricultural &amp; Applied Economics (AAE)</a:t>
            </a:r>
          </a:p>
        </p:txBody>
      </p:sp>
    </p:spTree>
    <p:extLst>
      <p:ext uri="{BB962C8B-B14F-4D97-AF65-F5344CB8AC3E}">
        <p14:creationId xmlns:p14="http://schemas.microsoft.com/office/powerpoint/2010/main" val="41253063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_r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7A194C-A4B8-2148-8BE0-5451BAAC5344}"/>
              </a:ext>
              <a:ext uri="{C183D7F6-B498-43B3-948B-1728B52AA6E4}">
                <adec:decorative xmlns:adec="http://schemas.microsoft.com/office/drawing/2017/decorative" val="1"/>
              </a:ext>
            </a:extLst>
          </p:cNvPr>
          <p:cNvPicPr>
            <a:picLocks noChangeAspect="1"/>
          </p:cNvPicPr>
          <p:nvPr userDrawn="1"/>
        </p:nvPicPr>
        <p:blipFill>
          <a:blip r:embed="rId2">
            <a:alphaModFix amt="0"/>
          </a:blip>
          <a:stretch>
            <a:fillRect/>
          </a:stretch>
        </p:blipFill>
        <p:spPr>
          <a:xfrm>
            <a:off x="0" y="-8234"/>
            <a:ext cx="12192000" cy="6858000"/>
          </a:xfrm>
          <a:prstGeom prst="rect">
            <a:avLst/>
          </a:prstGeom>
        </p:spPr>
      </p:pic>
      <p:sp>
        <p:nvSpPr>
          <p:cNvPr id="12" name="Rectangle 11">
            <a:extLst>
              <a:ext uri="{FF2B5EF4-FFF2-40B4-BE49-F238E27FC236}">
                <a16:creationId xmlns:a16="http://schemas.microsoft.com/office/drawing/2014/main" id="{C7C912DB-E11B-3D4C-9D09-221D4E874712}"/>
              </a:ext>
              <a:ext uri="{C183D7F6-B498-43B3-948B-1728B52AA6E4}">
                <adec:decorative xmlns:adec="http://schemas.microsoft.com/office/drawing/2017/decorative" val="1"/>
              </a:ext>
            </a:extLst>
          </p:cNvPr>
          <p:cNvSpPr/>
          <p:nvPr userDrawn="1"/>
        </p:nvSpPr>
        <p:spPr>
          <a:xfrm>
            <a:off x="0" y="1024128"/>
            <a:ext cx="11163300" cy="58256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10">
            <a:extLst>
              <a:ext uri="{FF2B5EF4-FFF2-40B4-BE49-F238E27FC236}">
                <a16:creationId xmlns:a16="http://schemas.microsoft.com/office/drawing/2014/main" id="{963DBCEB-EA83-B646-A716-9EAB713C5280}"/>
              </a:ext>
            </a:extLst>
          </p:cNvPr>
          <p:cNvSpPr>
            <a:spLocks noGrp="1"/>
          </p:cNvSpPr>
          <p:nvPr>
            <p:ph type="body" sz="quarter" idx="13" hasCustomPrompt="1"/>
          </p:nvPr>
        </p:nvSpPr>
        <p:spPr>
          <a:xfrm>
            <a:off x="1485900" y="4226928"/>
            <a:ext cx="5264150" cy="354459"/>
          </a:xfrm>
        </p:spPr>
        <p:txBody>
          <a:bodyPr>
            <a:noAutofit/>
          </a:bodyPr>
          <a:lstStyle>
            <a:lvl1pPr marL="0" indent="0">
              <a:buNone/>
              <a:defRPr sz="2300">
                <a:solidFill>
                  <a:schemeClr val="tx1">
                    <a:lumMod val="10000"/>
                    <a:lumOff val="90000"/>
                  </a:schemeClr>
                </a:solidFill>
              </a:defRPr>
            </a:lvl1pPr>
            <a:lvl2pPr>
              <a:defRPr sz="2100"/>
            </a:lvl2pPr>
            <a:lvl3pPr>
              <a:defRPr sz="2100"/>
            </a:lvl3pPr>
            <a:lvl4pPr>
              <a:defRPr sz="2100"/>
            </a:lvl4pPr>
            <a:lvl5pPr>
              <a:defRPr sz="2100"/>
            </a:lvl5pPr>
          </a:lstStyle>
          <a:p>
            <a:pPr lvl="0"/>
            <a:r>
              <a:rPr lang="en-US" dirty="0"/>
              <a:t>Insert subtitle if needed</a:t>
            </a:r>
          </a:p>
        </p:txBody>
      </p:sp>
      <p:sp>
        <p:nvSpPr>
          <p:cNvPr id="13" name="Freeform 12">
            <a:extLst>
              <a:ext uri="{FF2B5EF4-FFF2-40B4-BE49-F238E27FC236}">
                <a16:creationId xmlns:a16="http://schemas.microsoft.com/office/drawing/2014/main" id="{A2A8E911-3157-1444-8D3E-B3404B047192}"/>
              </a:ext>
            </a:extLst>
          </p:cNvPr>
          <p:cNvSpPr/>
          <p:nvPr userDrawn="1"/>
        </p:nvSpPr>
        <p:spPr>
          <a:xfrm>
            <a:off x="8714232" y="1024128"/>
            <a:ext cx="2449068" cy="5833872"/>
          </a:xfrm>
          <a:custGeom>
            <a:avLst/>
            <a:gdLst>
              <a:gd name="connsiteX0" fmla="*/ 0 w 3290316"/>
              <a:gd name="connsiteY0" fmla="*/ 0 h 6193766"/>
              <a:gd name="connsiteX1" fmla="*/ 1490472 w 3290316"/>
              <a:gd name="connsiteY1" fmla="*/ 0 h 6193766"/>
              <a:gd name="connsiteX2" fmla="*/ 2980944 w 3290316"/>
              <a:gd name="connsiteY2" fmla="*/ 0 h 6193766"/>
              <a:gd name="connsiteX3" fmla="*/ 3290316 w 3290316"/>
              <a:gd name="connsiteY3" fmla="*/ 0 h 6193766"/>
              <a:gd name="connsiteX4" fmla="*/ 3290316 w 3290316"/>
              <a:gd name="connsiteY4" fmla="*/ 6185532 h 6193766"/>
              <a:gd name="connsiteX5" fmla="*/ 1492453 w 3290316"/>
              <a:gd name="connsiteY5" fmla="*/ 6185532 h 6193766"/>
              <a:gd name="connsiteX6" fmla="*/ 1490472 w 3290316"/>
              <a:gd name="connsiteY6" fmla="*/ 6193766 h 619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0316" h="6193766">
                <a:moveTo>
                  <a:pt x="0" y="0"/>
                </a:moveTo>
                <a:lnTo>
                  <a:pt x="1490472" y="0"/>
                </a:lnTo>
                <a:lnTo>
                  <a:pt x="2980944" y="0"/>
                </a:lnTo>
                <a:lnTo>
                  <a:pt x="3290316" y="0"/>
                </a:lnTo>
                <a:lnTo>
                  <a:pt x="3290316" y="6185532"/>
                </a:lnTo>
                <a:lnTo>
                  <a:pt x="1492453" y="6185532"/>
                </a:lnTo>
                <a:lnTo>
                  <a:pt x="1490472" y="6193766"/>
                </a:lnTo>
                <a:close/>
              </a:path>
            </a:pathLst>
          </a:custGeom>
          <a:solidFill>
            <a:schemeClr val="accent1">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Rectangle 7">
            <a:extLst>
              <a:ext uri="{FF2B5EF4-FFF2-40B4-BE49-F238E27FC236}">
                <a16:creationId xmlns:a16="http://schemas.microsoft.com/office/drawing/2014/main" id="{B6B6D0D8-B441-B94F-81C3-D858DB039304}"/>
              </a:ext>
            </a:extLst>
          </p:cNvPr>
          <p:cNvSpPr/>
          <p:nvPr userDrawn="1"/>
        </p:nvSpPr>
        <p:spPr>
          <a:xfrm>
            <a:off x="11507059" y="0"/>
            <a:ext cx="570641" cy="10244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Logo&#10;&#10;Description automatically generated">
            <a:extLst>
              <a:ext uri="{FF2B5EF4-FFF2-40B4-BE49-F238E27FC236}">
                <a16:creationId xmlns:a16="http://schemas.microsoft.com/office/drawing/2014/main" id="{C54FEC2B-37AF-0F44-BE06-966950F82A61}"/>
              </a:ext>
            </a:extLst>
          </p:cNvPr>
          <p:cNvPicPr>
            <a:picLocks noChangeAspect="1"/>
          </p:cNvPicPr>
          <p:nvPr userDrawn="1"/>
        </p:nvPicPr>
        <p:blipFill>
          <a:blip r:embed="rId3"/>
          <a:stretch>
            <a:fillRect/>
          </a:stretch>
        </p:blipFill>
        <p:spPr>
          <a:xfrm>
            <a:off x="11564318" y="222225"/>
            <a:ext cx="456122" cy="716763"/>
          </a:xfrm>
          <a:prstGeom prst="rect">
            <a:avLst/>
          </a:prstGeom>
        </p:spPr>
      </p:pic>
      <p:sp>
        <p:nvSpPr>
          <p:cNvPr id="14" name="Rectangle 13">
            <a:extLst>
              <a:ext uri="{FF2B5EF4-FFF2-40B4-BE49-F238E27FC236}">
                <a16:creationId xmlns:a16="http://schemas.microsoft.com/office/drawing/2014/main" id="{8EB6C9F2-5465-8D47-8351-B6B681C458B1}"/>
              </a:ext>
              <a:ext uri="{C183D7F6-B498-43B3-948B-1728B52AA6E4}">
                <adec:decorative xmlns:adec="http://schemas.microsoft.com/office/drawing/2017/decorative" val="1"/>
              </a:ext>
            </a:extLst>
          </p:cNvPr>
          <p:cNvSpPr/>
          <p:nvPr userDrawn="1"/>
        </p:nvSpPr>
        <p:spPr>
          <a:xfrm>
            <a:off x="1485900" y="4007404"/>
            <a:ext cx="471523" cy="94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89C382C-FEDF-9251-E54F-141B8D2101FA}"/>
              </a:ext>
            </a:extLst>
          </p:cNvPr>
          <p:cNvSpPr>
            <a:spLocks noGrp="1"/>
          </p:cNvSpPr>
          <p:nvPr>
            <p:ph type="title" hasCustomPrompt="1"/>
          </p:nvPr>
        </p:nvSpPr>
        <p:spPr>
          <a:xfrm>
            <a:off x="1485900" y="2514600"/>
            <a:ext cx="8279202" cy="1367286"/>
          </a:xfrm>
        </p:spPr>
        <p:txBody>
          <a:bodyPr rIns="91440">
            <a:normAutofit/>
          </a:bodyPr>
          <a:lstStyle>
            <a:lvl1pPr>
              <a:defRPr sz="4000">
                <a:solidFill>
                  <a:schemeClr val="bg1"/>
                </a:solidFill>
              </a:defRPr>
            </a:lvl1pPr>
          </a:lstStyle>
          <a:p>
            <a:r>
              <a:rPr lang="en-US" dirty="0"/>
              <a:t>Insert section header slide title</a:t>
            </a:r>
          </a:p>
        </p:txBody>
      </p:sp>
    </p:spTree>
    <p:extLst>
      <p:ext uri="{BB962C8B-B14F-4D97-AF65-F5344CB8AC3E}">
        <p14:creationId xmlns:p14="http://schemas.microsoft.com/office/powerpoint/2010/main" val="21044203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5300" y="457200"/>
            <a:ext cx="10668000" cy="1066800"/>
          </a:xfrm>
        </p:spPr>
        <p:txBody>
          <a:bodyPr>
            <a:normAutofit/>
          </a:bodyPr>
          <a:lstStyle>
            <a:lvl1pPr>
              <a:defRPr sz="3400" b="1" i="0">
                <a:latin typeface="Red Hat Text" panose="02010303040201060303" pitchFamily="2" charset="0"/>
                <a:ea typeface="Red Hat Text" panose="02010303040201060303" pitchFamily="2" charset="0"/>
                <a:cs typeface="Red Hat Text" panose="02010303040201060303" pitchFamily="2" charset="0"/>
              </a:defRPr>
            </a:lvl1pPr>
          </a:lstStyle>
          <a:p>
            <a:r>
              <a:rPr lang="en-US" dirty="0"/>
              <a:t>Insert slide title in title or sentence case</a:t>
            </a:r>
          </a:p>
        </p:txBody>
      </p:sp>
      <p:sp>
        <p:nvSpPr>
          <p:cNvPr id="3" name="Text Placeholder 12">
            <a:extLst>
              <a:ext uri="{FF2B5EF4-FFF2-40B4-BE49-F238E27FC236}">
                <a16:creationId xmlns:a16="http://schemas.microsoft.com/office/drawing/2014/main" id="{D8EAA81D-009B-A16C-9C9A-D9BEF5FBEDAC}"/>
              </a:ext>
            </a:extLst>
          </p:cNvPr>
          <p:cNvSpPr>
            <a:spLocks noGrp="1"/>
          </p:cNvSpPr>
          <p:nvPr>
            <p:ph type="body" sz="quarter" idx="14" hasCustomPrompt="1"/>
          </p:nvPr>
        </p:nvSpPr>
        <p:spPr>
          <a:xfrm>
            <a:off x="1" y="6512238"/>
            <a:ext cx="4419600" cy="324191"/>
          </a:xfrm>
          <a:solidFill>
            <a:schemeClr val="accent1"/>
          </a:solidFill>
          <a:ln>
            <a:noFill/>
          </a:ln>
        </p:spPr>
        <p:txBody>
          <a:bodyPr wrap="square" lIns="274320" tIns="64008" rIns="182880" bIns="91440" anchor="ctr" anchorCtr="0">
            <a:spAutoFit/>
          </a:bodyPr>
          <a:lstStyle>
            <a:lvl1pPr marL="0" indent="0">
              <a:buNone/>
              <a:defRPr sz="1200">
                <a:solidFill>
                  <a:schemeClr val="bg1"/>
                </a:solidFill>
              </a:defRPr>
            </a:lvl1pPr>
            <a:lvl2pPr>
              <a:defRPr sz="1400"/>
            </a:lvl2pPr>
            <a:lvl3pPr>
              <a:defRPr sz="1400"/>
            </a:lvl3pPr>
            <a:lvl4pPr>
              <a:defRPr sz="1400"/>
            </a:lvl4pPr>
            <a:lvl5pPr>
              <a:defRPr sz="1400"/>
            </a:lvl5pPr>
          </a:lstStyle>
          <a:p>
            <a:r>
              <a:rPr lang="en-US" dirty="0"/>
              <a:t>Department of Agricultural &amp; Applied Economics (AAE)</a:t>
            </a:r>
          </a:p>
        </p:txBody>
      </p:sp>
    </p:spTree>
    <p:extLst>
      <p:ext uri="{BB962C8B-B14F-4D97-AF65-F5344CB8AC3E}">
        <p14:creationId xmlns:p14="http://schemas.microsoft.com/office/powerpoint/2010/main" val="13850075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0D614-EDF6-8AD1-02DA-1BBA71DA1744}"/>
              </a:ext>
            </a:extLst>
          </p:cNvPr>
          <p:cNvSpPr>
            <a:spLocks noGrp="1"/>
          </p:cNvSpPr>
          <p:nvPr>
            <p:ph type="title" hasCustomPrompt="1"/>
          </p:nvPr>
        </p:nvSpPr>
        <p:spPr>
          <a:xfrm>
            <a:off x="0" y="-180753"/>
            <a:ext cx="10668000" cy="180753"/>
          </a:xfrm>
        </p:spPr>
        <p:txBody>
          <a:bodyPr>
            <a:normAutofit/>
          </a:bodyPr>
          <a:lstStyle>
            <a:lvl1pPr>
              <a:defRPr sz="1200" b="0" i="0">
                <a:latin typeface="Red Hat Display Medium" panose="02010303040201060303" pitchFamily="2" charset="0"/>
                <a:ea typeface="Red Hat Display Medium" panose="02010303040201060303" pitchFamily="2" charset="0"/>
                <a:cs typeface="Red Hat Display Medium" panose="02010303040201060303" pitchFamily="2" charset="0"/>
              </a:defRPr>
            </a:lvl1pPr>
          </a:lstStyle>
          <a:p>
            <a:r>
              <a:rPr lang="en-US" dirty="0"/>
              <a:t>Blank Slide</a:t>
            </a:r>
          </a:p>
        </p:txBody>
      </p:sp>
      <p:sp>
        <p:nvSpPr>
          <p:cNvPr id="4" name="Text Placeholder 12">
            <a:extLst>
              <a:ext uri="{FF2B5EF4-FFF2-40B4-BE49-F238E27FC236}">
                <a16:creationId xmlns:a16="http://schemas.microsoft.com/office/drawing/2014/main" id="{53522543-139B-636E-7949-BC66F7398A59}"/>
              </a:ext>
            </a:extLst>
          </p:cNvPr>
          <p:cNvSpPr>
            <a:spLocks noGrp="1"/>
          </p:cNvSpPr>
          <p:nvPr>
            <p:ph type="body" sz="quarter" idx="14" hasCustomPrompt="1"/>
          </p:nvPr>
        </p:nvSpPr>
        <p:spPr>
          <a:xfrm>
            <a:off x="1" y="6512238"/>
            <a:ext cx="4419600" cy="324191"/>
          </a:xfrm>
          <a:solidFill>
            <a:schemeClr val="accent1"/>
          </a:solidFill>
          <a:ln>
            <a:noFill/>
          </a:ln>
        </p:spPr>
        <p:txBody>
          <a:bodyPr wrap="square" lIns="274320" tIns="64008" rIns="182880" bIns="91440" anchor="ctr" anchorCtr="0">
            <a:spAutoFit/>
          </a:bodyPr>
          <a:lstStyle>
            <a:lvl1pPr marL="0" indent="0">
              <a:buNone/>
              <a:defRPr sz="1200">
                <a:solidFill>
                  <a:schemeClr val="bg1"/>
                </a:solidFill>
              </a:defRPr>
            </a:lvl1pPr>
            <a:lvl2pPr>
              <a:defRPr sz="1400"/>
            </a:lvl2pPr>
            <a:lvl3pPr>
              <a:defRPr sz="1400"/>
            </a:lvl3pPr>
            <a:lvl4pPr>
              <a:defRPr sz="1400"/>
            </a:lvl4pPr>
            <a:lvl5pPr>
              <a:defRPr sz="1400"/>
            </a:lvl5pPr>
          </a:lstStyle>
          <a:p>
            <a:r>
              <a:rPr lang="en-US" dirty="0"/>
              <a:t>Department of Agricultural &amp; Applied Economics (AAE)</a:t>
            </a:r>
          </a:p>
        </p:txBody>
      </p:sp>
    </p:spTree>
    <p:extLst>
      <p:ext uri="{BB962C8B-B14F-4D97-AF65-F5344CB8AC3E}">
        <p14:creationId xmlns:p14="http://schemas.microsoft.com/office/powerpoint/2010/main" val="32727499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pic>
        <p:nvPicPr>
          <p:cNvPr id="5" name="Picture 4"/>
          <p:cNvPicPr>
            <a:picLocks noChangeAspect="1"/>
          </p:cNvPicPr>
          <p:nvPr/>
        </p:nvPicPr>
        <p:blipFill>
          <a:blip r:embed="rId2">
            <a:alphaModFix amt="0"/>
            <a:extLst>
              <a:ext uri="{28A0092B-C50C-407E-A947-70E740481C1C}">
                <a14:useLocalDpi xmlns:a14="http://schemas.microsoft.com/office/drawing/2010/main" val="0"/>
              </a:ext>
            </a:extLst>
          </a:blip>
          <a:stretch>
            <a:fillRect/>
          </a:stretch>
        </p:blipFill>
        <p:spPr>
          <a:xfrm>
            <a:off x="-6350" y="0"/>
            <a:ext cx="12192000" cy="6858000"/>
          </a:xfrm>
          <a:prstGeom prst="rect">
            <a:avLst/>
          </a:prstGeom>
        </p:spPr>
      </p:pic>
      <p:sp>
        <p:nvSpPr>
          <p:cNvPr id="2" name="Title 1"/>
          <p:cNvSpPr>
            <a:spLocks noGrp="1"/>
          </p:cNvSpPr>
          <p:nvPr>
            <p:ph type="title" hasCustomPrompt="1"/>
          </p:nvPr>
        </p:nvSpPr>
        <p:spPr>
          <a:xfrm>
            <a:off x="831850" y="1871481"/>
            <a:ext cx="10515600" cy="2852737"/>
          </a:xfrm>
        </p:spPr>
        <p:txBody>
          <a:bodyPr anchor="ctr">
            <a:normAutofit/>
          </a:bodyPr>
          <a:lstStyle>
            <a:lvl1pPr>
              <a:defRPr sz="4800">
                <a:solidFill>
                  <a:schemeClr val="bg1"/>
                </a:solidFill>
              </a:defRPr>
            </a:lvl1pPr>
          </a:lstStyle>
          <a:p>
            <a:r>
              <a:rPr lang="en-US" dirty="0"/>
              <a:t>Click to edit Master subtitle style</a:t>
            </a:r>
          </a:p>
        </p:txBody>
      </p:sp>
      <p:sp>
        <p:nvSpPr>
          <p:cNvPr id="3" name="Text Placeholder 2"/>
          <p:cNvSpPr>
            <a:spLocks noGrp="1"/>
          </p:cNvSpPr>
          <p:nvPr>
            <p:ph type="body" idx="1"/>
          </p:nvPr>
        </p:nvSpPr>
        <p:spPr>
          <a:xfrm>
            <a:off x="831850" y="4695339"/>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E6B92C82-A379-4545-9012-2E0C55996908}" type="datetimeFigureOut">
              <a:rPr lang="en-US" smtClean="0"/>
              <a:t>1/28/25</a:t>
            </a:fld>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D5DE6D7-F04D-7741-82FC-941AB368F7CA}" type="slidenum">
              <a:rPr lang="en-US" smtClean="0"/>
              <a:t>‹#›</a:t>
            </a:fld>
            <a:endParaRPr lang="en-US"/>
          </a:p>
        </p:txBody>
      </p:sp>
    </p:spTree>
    <p:extLst>
      <p:ext uri="{BB962C8B-B14F-4D97-AF65-F5344CB8AC3E}">
        <p14:creationId xmlns:p14="http://schemas.microsoft.com/office/powerpoint/2010/main" val="9211445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16372"/>
            <a:ext cx="10515600" cy="640936"/>
          </a:xfrm>
        </p:spPr>
        <p:txBody>
          <a:bodyPr/>
          <a:lstStyle/>
          <a:p>
            <a:r>
              <a:rPr lang="en-US"/>
              <a:t>Click to edit Master title style</a:t>
            </a:r>
            <a:endParaRPr lang="en-US" dirty="0"/>
          </a:p>
        </p:txBody>
      </p:sp>
      <p:sp>
        <p:nvSpPr>
          <p:cNvPr id="3" name="Content Placeholder 2"/>
          <p:cNvSpPr>
            <a:spLocks noGrp="1"/>
          </p:cNvSpPr>
          <p:nvPr>
            <p:ph idx="1"/>
          </p:nvPr>
        </p:nvSpPr>
        <p:spPr>
          <a:xfrm>
            <a:off x="838200" y="1230597"/>
            <a:ext cx="10515600" cy="50489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B92C82-A379-4545-9012-2E0C55996908}"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5DE6D7-F04D-7741-82FC-941AB368F7CA}" type="slidenum">
              <a:rPr lang="en-US" smtClean="0"/>
              <a:t>‹#›</a:t>
            </a:fld>
            <a:endParaRPr lang="en-US"/>
          </a:p>
        </p:txBody>
      </p:sp>
    </p:spTree>
    <p:extLst>
      <p:ext uri="{BB962C8B-B14F-4D97-AF65-F5344CB8AC3E}">
        <p14:creationId xmlns:p14="http://schemas.microsoft.com/office/powerpoint/2010/main" val="5337197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and Content_1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F2F59-3D81-9C0B-CDB4-B5F8B5CE84E5}"/>
              </a:ext>
            </a:extLst>
          </p:cNvPr>
          <p:cNvSpPr>
            <a:spLocks noGrp="1"/>
          </p:cNvSpPr>
          <p:nvPr>
            <p:ph type="title" hasCustomPrompt="1"/>
          </p:nvPr>
        </p:nvSpPr>
        <p:spPr/>
        <p:txBody>
          <a:bodyPr rIns="91440">
            <a:normAutofit/>
          </a:bodyPr>
          <a:lstStyle>
            <a:lvl1pPr>
              <a:defRPr sz="3400" b="1" i="0">
                <a:solidFill>
                  <a:schemeClr val="tx1">
                    <a:lumMod val="90000"/>
                    <a:lumOff val="10000"/>
                  </a:schemeClr>
                </a:solidFill>
                <a:latin typeface="Red Hat Text" panose="02010303040201060303" pitchFamily="2" charset="0"/>
                <a:ea typeface="Red Hat Text" panose="02010303040201060303" pitchFamily="2" charset="0"/>
                <a:cs typeface="Red Hat Text" panose="02010303040201060303" pitchFamily="2" charset="0"/>
              </a:defRPr>
            </a:lvl1pPr>
          </a:lstStyle>
          <a:p>
            <a:r>
              <a:rPr lang="en-US" dirty="0"/>
              <a:t>Insert slide title in title or sentence case</a:t>
            </a:r>
          </a:p>
        </p:txBody>
      </p:sp>
      <p:sp>
        <p:nvSpPr>
          <p:cNvPr id="5" name="Footer Placeholder 4"/>
          <p:cNvSpPr>
            <a:spLocks noGrp="1"/>
          </p:cNvSpPr>
          <p:nvPr>
            <p:ph type="ftr" sz="quarter" idx="11"/>
          </p:nvPr>
        </p:nvSpPr>
        <p:spPr/>
        <p:txBody>
          <a:bodyPr/>
          <a:lstStyle/>
          <a:p>
            <a:endParaRPr lang="en-US" dirty="0"/>
          </a:p>
        </p:txBody>
      </p:sp>
      <p:sp>
        <p:nvSpPr>
          <p:cNvPr id="7" name="Rectangle 6">
            <a:extLst>
              <a:ext uri="{FF2B5EF4-FFF2-40B4-BE49-F238E27FC236}">
                <a16:creationId xmlns:a16="http://schemas.microsoft.com/office/drawing/2014/main" id="{4EDFC75F-7C56-4347-B180-B45A7C3C2BFE}"/>
              </a:ext>
              <a:ext uri="{C183D7F6-B498-43B3-948B-1728B52AA6E4}">
                <adec:decorative xmlns:adec="http://schemas.microsoft.com/office/drawing/2017/decorative" val="1"/>
              </a:ext>
            </a:extLst>
          </p:cNvPr>
          <p:cNvSpPr/>
          <p:nvPr userDrawn="1"/>
        </p:nvSpPr>
        <p:spPr>
          <a:xfrm>
            <a:off x="495300" y="1625704"/>
            <a:ext cx="471523" cy="94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ntent Placeholder 10">
            <a:extLst>
              <a:ext uri="{FF2B5EF4-FFF2-40B4-BE49-F238E27FC236}">
                <a16:creationId xmlns:a16="http://schemas.microsoft.com/office/drawing/2014/main" id="{733615FB-E867-334E-BB0E-3B18A2659575}"/>
              </a:ext>
            </a:extLst>
          </p:cNvPr>
          <p:cNvSpPr>
            <a:spLocks noGrp="1"/>
          </p:cNvSpPr>
          <p:nvPr>
            <p:ph sz="quarter" idx="13" hasCustomPrompt="1"/>
          </p:nvPr>
        </p:nvSpPr>
        <p:spPr>
          <a:xfrm>
            <a:off x="1485900" y="1840447"/>
            <a:ext cx="9677400" cy="4446053"/>
          </a:xfrm>
        </p:spPr>
        <p:txBody>
          <a:bodyPr>
            <a:normAutofit/>
          </a:bodyPr>
          <a:lstStyle>
            <a:lvl1pPr marL="228600" indent="-228600">
              <a:buFont typeface="Arial" panose="020B0604020202020204" pitchFamily="34" charset="0"/>
              <a:buChar char="•"/>
              <a:tabLst/>
              <a:defRPr sz="2600">
                <a:solidFill>
                  <a:schemeClr val="tx1">
                    <a:lumMod val="90000"/>
                    <a:lumOff val="10000"/>
                  </a:schemeClr>
                </a:solidFill>
              </a:defRPr>
            </a:lvl1pPr>
            <a:lvl2pPr>
              <a:defRPr sz="2100"/>
            </a:lvl2pPr>
            <a:lvl3pPr>
              <a:defRPr sz="2100"/>
            </a:lvl3pPr>
            <a:lvl4pPr>
              <a:defRPr sz="2100"/>
            </a:lvl4pPr>
            <a:lvl5pPr>
              <a:defRPr sz="2100"/>
            </a:lvl5pPr>
          </a:lstStyle>
          <a:p>
            <a:pPr lvl="0"/>
            <a:r>
              <a:rPr lang="en-US" dirty="0"/>
              <a:t>Bulleted list</a:t>
            </a:r>
          </a:p>
          <a:p>
            <a:pPr lvl="0"/>
            <a:r>
              <a:rPr lang="en-US" dirty="0"/>
              <a:t>Bulleted list</a:t>
            </a:r>
          </a:p>
          <a:p>
            <a:pPr lvl="0"/>
            <a:r>
              <a:rPr lang="en-US" dirty="0"/>
              <a:t>Bulleted list</a:t>
            </a:r>
          </a:p>
        </p:txBody>
      </p:sp>
      <p:sp>
        <p:nvSpPr>
          <p:cNvPr id="13" name="Text Placeholder 12">
            <a:extLst>
              <a:ext uri="{FF2B5EF4-FFF2-40B4-BE49-F238E27FC236}">
                <a16:creationId xmlns:a16="http://schemas.microsoft.com/office/drawing/2014/main" id="{73A315EF-C99D-DF4A-94FC-CDB4F9DECBFE}"/>
              </a:ext>
            </a:extLst>
          </p:cNvPr>
          <p:cNvSpPr>
            <a:spLocks noGrp="1"/>
          </p:cNvSpPr>
          <p:nvPr>
            <p:ph type="body" sz="quarter" idx="14" hasCustomPrompt="1"/>
          </p:nvPr>
        </p:nvSpPr>
        <p:spPr>
          <a:xfrm>
            <a:off x="0" y="6498902"/>
            <a:ext cx="4451924" cy="350865"/>
          </a:xfrm>
          <a:solidFill>
            <a:schemeClr val="accent1"/>
          </a:solidFill>
          <a:ln>
            <a:noFill/>
          </a:ln>
        </p:spPr>
        <p:txBody>
          <a:bodyPr wrap="none" lIns="274320" tIns="64008" rIns="182880" bIns="91440" anchor="ctr" anchorCtr="0">
            <a:spAutoFit/>
          </a:bodyPr>
          <a:lstStyle>
            <a:lvl1pPr marL="0" indent="0">
              <a:buNone/>
              <a:defRPr sz="1400">
                <a:solidFill>
                  <a:schemeClr val="bg1"/>
                </a:solidFill>
              </a:defRPr>
            </a:lvl1pPr>
            <a:lvl2pPr>
              <a:defRPr sz="1400"/>
            </a:lvl2pPr>
            <a:lvl3pPr>
              <a:defRPr sz="1400"/>
            </a:lvl3pPr>
            <a:lvl4pPr>
              <a:defRPr sz="1400"/>
            </a:lvl4pPr>
            <a:lvl5pPr>
              <a:defRPr sz="1400"/>
            </a:lvl5pPr>
          </a:lstStyle>
          <a:p>
            <a:r>
              <a:rPr lang="en-US" dirty="0"/>
              <a:t>Department of Agricultural &amp; Applied Economics (AAE)</a:t>
            </a:r>
          </a:p>
        </p:txBody>
      </p:sp>
    </p:spTree>
    <p:extLst>
      <p:ext uri="{BB962C8B-B14F-4D97-AF65-F5344CB8AC3E}">
        <p14:creationId xmlns:p14="http://schemas.microsoft.com/office/powerpoint/2010/main" val="287765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_1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F2F59-3D81-9C0B-CDB4-B5F8B5CE84E5}"/>
              </a:ext>
            </a:extLst>
          </p:cNvPr>
          <p:cNvSpPr>
            <a:spLocks noGrp="1"/>
          </p:cNvSpPr>
          <p:nvPr>
            <p:ph type="title" hasCustomPrompt="1"/>
          </p:nvPr>
        </p:nvSpPr>
        <p:spPr/>
        <p:txBody>
          <a:bodyPr rIns="91440">
            <a:normAutofit/>
          </a:bodyPr>
          <a:lstStyle>
            <a:lvl1pPr>
              <a:defRPr sz="3400" b="1" i="0">
                <a:solidFill>
                  <a:srgbClr val="C00000"/>
                </a:solidFill>
                <a:latin typeface="Red Hat Text" panose="02010303040201060303" pitchFamily="2" charset="0"/>
                <a:ea typeface="Red Hat Text" panose="02010303040201060303" pitchFamily="2" charset="0"/>
                <a:cs typeface="Red Hat Text" panose="02010303040201060303" pitchFamily="2" charset="0"/>
              </a:defRPr>
            </a:lvl1pPr>
          </a:lstStyle>
          <a:p>
            <a:r>
              <a:rPr lang="en-US" dirty="0"/>
              <a:t>Insert slide title in title or sentence case</a:t>
            </a:r>
          </a:p>
        </p:txBody>
      </p:sp>
      <p:sp>
        <p:nvSpPr>
          <p:cNvPr id="5" name="Footer Placeholder 4"/>
          <p:cNvSpPr>
            <a:spLocks noGrp="1"/>
          </p:cNvSpPr>
          <p:nvPr>
            <p:ph type="ftr" sz="quarter" idx="11"/>
          </p:nvPr>
        </p:nvSpPr>
        <p:spPr>
          <a:xfrm>
            <a:off x="0" y="6505057"/>
            <a:ext cx="1485900" cy="344710"/>
          </a:xfrm>
          <a:prstGeom prst="rect">
            <a:avLst/>
          </a:prstGeom>
        </p:spPr>
        <p:txBody>
          <a:bodyPr/>
          <a:lstStyle/>
          <a:p>
            <a:endParaRPr lang="en-US" dirty="0"/>
          </a:p>
        </p:txBody>
      </p:sp>
      <p:sp>
        <p:nvSpPr>
          <p:cNvPr id="7" name="Rectangle 6">
            <a:extLst>
              <a:ext uri="{FF2B5EF4-FFF2-40B4-BE49-F238E27FC236}">
                <a16:creationId xmlns:a16="http://schemas.microsoft.com/office/drawing/2014/main" id="{4EDFC75F-7C56-4347-B180-B45A7C3C2BFE}"/>
              </a:ext>
              <a:ext uri="{C183D7F6-B498-43B3-948B-1728B52AA6E4}">
                <adec:decorative xmlns:adec="http://schemas.microsoft.com/office/drawing/2017/decorative" val="1"/>
              </a:ext>
            </a:extLst>
          </p:cNvPr>
          <p:cNvSpPr/>
          <p:nvPr userDrawn="1"/>
        </p:nvSpPr>
        <p:spPr>
          <a:xfrm>
            <a:off x="495300" y="1625704"/>
            <a:ext cx="471523" cy="94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ntent Placeholder 10">
            <a:extLst>
              <a:ext uri="{FF2B5EF4-FFF2-40B4-BE49-F238E27FC236}">
                <a16:creationId xmlns:a16="http://schemas.microsoft.com/office/drawing/2014/main" id="{733615FB-E867-334E-BB0E-3B18A2659575}"/>
              </a:ext>
            </a:extLst>
          </p:cNvPr>
          <p:cNvSpPr>
            <a:spLocks noGrp="1"/>
          </p:cNvSpPr>
          <p:nvPr>
            <p:ph sz="quarter" idx="13" hasCustomPrompt="1"/>
          </p:nvPr>
        </p:nvSpPr>
        <p:spPr>
          <a:xfrm>
            <a:off x="1485900" y="1840447"/>
            <a:ext cx="9677400" cy="4446053"/>
          </a:xfrm>
        </p:spPr>
        <p:txBody>
          <a:bodyPr>
            <a:normAutofit/>
          </a:bodyPr>
          <a:lstStyle>
            <a:lvl1pPr marL="228600" indent="-228600">
              <a:buFont typeface="Arial" panose="020B0604020202020204" pitchFamily="34" charset="0"/>
              <a:buChar char="•"/>
              <a:tabLst/>
              <a:defRPr sz="2600">
                <a:solidFill>
                  <a:schemeClr val="tx1">
                    <a:lumMod val="90000"/>
                    <a:lumOff val="10000"/>
                  </a:schemeClr>
                </a:solidFill>
              </a:defRPr>
            </a:lvl1pPr>
            <a:lvl2pPr>
              <a:defRPr sz="2100"/>
            </a:lvl2pPr>
            <a:lvl3pPr>
              <a:defRPr sz="2100"/>
            </a:lvl3pPr>
            <a:lvl4pPr>
              <a:defRPr sz="2100"/>
            </a:lvl4pPr>
            <a:lvl5pPr>
              <a:defRPr sz="2100"/>
            </a:lvl5pPr>
          </a:lstStyle>
          <a:p>
            <a:pPr lvl="0"/>
            <a:r>
              <a:rPr lang="en-US" dirty="0"/>
              <a:t>Bulleted list</a:t>
            </a:r>
          </a:p>
          <a:p>
            <a:pPr lvl="0"/>
            <a:r>
              <a:rPr lang="en-US" dirty="0"/>
              <a:t>Bulleted list</a:t>
            </a:r>
          </a:p>
          <a:p>
            <a:pPr lvl="0"/>
            <a:r>
              <a:rPr lang="en-US" dirty="0"/>
              <a:t>Bulleted list</a:t>
            </a:r>
          </a:p>
        </p:txBody>
      </p:sp>
      <p:sp>
        <p:nvSpPr>
          <p:cNvPr id="13" name="Text Placeholder 12">
            <a:extLst>
              <a:ext uri="{FF2B5EF4-FFF2-40B4-BE49-F238E27FC236}">
                <a16:creationId xmlns:a16="http://schemas.microsoft.com/office/drawing/2014/main" id="{73A315EF-C99D-DF4A-94FC-CDB4F9DECBFE}"/>
              </a:ext>
            </a:extLst>
          </p:cNvPr>
          <p:cNvSpPr>
            <a:spLocks noGrp="1"/>
          </p:cNvSpPr>
          <p:nvPr>
            <p:ph type="body" sz="quarter" idx="14" hasCustomPrompt="1"/>
          </p:nvPr>
        </p:nvSpPr>
        <p:spPr>
          <a:xfrm>
            <a:off x="1" y="6512238"/>
            <a:ext cx="4419600" cy="324191"/>
          </a:xfrm>
          <a:solidFill>
            <a:schemeClr val="accent1"/>
          </a:solidFill>
          <a:ln>
            <a:noFill/>
          </a:ln>
        </p:spPr>
        <p:txBody>
          <a:bodyPr wrap="square" lIns="274320" tIns="64008" rIns="182880" bIns="91440" anchor="ctr" anchorCtr="0">
            <a:spAutoFit/>
          </a:bodyPr>
          <a:lstStyle>
            <a:lvl1pPr marL="0" indent="0">
              <a:buNone/>
              <a:defRPr sz="1200" b="0">
                <a:solidFill>
                  <a:schemeClr val="bg1"/>
                </a:solidFill>
              </a:defRPr>
            </a:lvl1pPr>
            <a:lvl2pPr>
              <a:defRPr sz="1400"/>
            </a:lvl2pPr>
            <a:lvl3pPr>
              <a:defRPr sz="1400"/>
            </a:lvl3pPr>
            <a:lvl4pPr>
              <a:defRPr sz="1400"/>
            </a:lvl4pPr>
            <a:lvl5pPr>
              <a:defRPr sz="1400"/>
            </a:lvl5pPr>
          </a:lstStyle>
          <a:p>
            <a:r>
              <a:rPr lang="en-US" dirty="0"/>
              <a:t>Department of Agricultural &amp; Applied Economics (AAE)</a:t>
            </a:r>
          </a:p>
        </p:txBody>
      </p:sp>
      <p:sp>
        <p:nvSpPr>
          <p:cNvPr id="6" name="Text Placeholder 12">
            <a:extLst>
              <a:ext uri="{FF2B5EF4-FFF2-40B4-BE49-F238E27FC236}">
                <a16:creationId xmlns:a16="http://schemas.microsoft.com/office/drawing/2014/main" id="{E24E28BF-8CF3-9307-5E5C-1A7E0E38152A}"/>
              </a:ext>
            </a:extLst>
          </p:cNvPr>
          <p:cNvSpPr>
            <a:spLocks noGrp="1"/>
          </p:cNvSpPr>
          <p:nvPr>
            <p:ph type="body" sz="quarter" idx="15" hasCustomPrompt="1"/>
          </p:nvPr>
        </p:nvSpPr>
        <p:spPr>
          <a:xfrm>
            <a:off x="8277225" y="6505057"/>
            <a:ext cx="2952751" cy="324191"/>
          </a:xfrm>
          <a:solidFill>
            <a:schemeClr val="accent1"/>
          </a:solidFill>
          <a:ln>
            <a:noFill/>
          </a:ln>
        </p:spPr>
        <p:txBody>
          <a:bodyPr wrap="square" lIns="274320" tIns="64008" rIns="182880" bIns="91440" anchor="ctr" anchorCtr="0">
            <a:spAutoFit/>
          </a:bodyPr>
          <a:lstStyle>
            <a:lvl1pPr marL="0" indent="0" algn="ctr">
              <a:buNone/>
              <a:defRPr sz="1200" b="0">
                <a:solidFill>
                  <a:schemeClr val="bg1"/>
                </a:solidFill>
              </a:defRPr>
            </a:lvl1pPr>
            <a:lvl2pPr>
              <a:defRPr sz="1400"/>
            </a:lvl2pPr>
            <a:lvl3pPr>
              <a:defRPr sz="1400"/>
            </a:lvl3pPr>
            <a:lvl4pPr>
              <a:defRPr sz="1400"/>
            </a:lvl4pPr>
            <a:lvl5pPr>
              <a:defRPr sz="1400"/>
            </a:lvl5pPr>
          </a:lstStyle>
          <a:p>
            <a:r>
              <a:rPr lang="en-US" dirty="0"/>
              <a:t>AAE 419 Agricultural Finance</a:t>
            </a:r>
          </a:p>
        </p:txBody>
      </p:sp>
    </p:spTree>
    <p:extLst>
      <p:ext uri="{BB962C8B-B14F-4D97-AF65-F5344CB8AC3E}">
        <p14:creationId xmlns:p14="http://schemas.microsoft.com/office/powerpoint/2010/main" val="3626283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_2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BE51D-BA97-2BBF-F3DF-C2B38B351A53}"/>
              </a:ext>
            </a:extLst>
          </p:cNvPr>
          <p:cNvSpPr>
            <a:spLocks noGrp="1"/>
          </p:cNvSpPr>
          <p:nvPr>
            <p:ph type="title" hasCustomPrompt="1"/>
          </p:nvPr>
        </p:nvSpPr>
        <p:spPr/>
        <p:txBody>
          <a:bodyPr rIns="91440">
            <a:normAutofit/>
          </a:bodyPr>
          <a:lstStyle>
            <a:lvl1pPr>
              <a:defRPr sz="3400" b="1" i="0">
                <a:solidFill>
                  <a:srgbClr val="C00000"/>
                </a:solidFill>
                <a:latin typeface="Red Hat Text" panose="02010303040201060303" pitchFamily="2" charset="0"/>
                <a:ea typeface="Red Hat Text" panose="02010303040201060303" pitchFamily="2" charset="0"/>
                <a:cs typeface="Red Hat Text" panose="02010303040201060303" pitchFamily="2" charset="0"/>
              </a:defRPr>
            </a:lvl1pPr>
          </a:lstStyle>
          <a:p>
            <a:r>
              <a:rPr lang="en-US" dirty="0"/>
              <a:t>Insert slide title in title or sentence case</a:t>
            </a:r>
          </a:p>
        </p:txBody>
      </p:sp>
      <p:sp>
        <p:nvSpPr>
          <p:cNvPr id="7" name="Rectangle 6">
            <a:extLst>
              <a:ext uri="{FF2B5EF4-FFF2-40B4-BE49-F238E27FC236}">
                <a16:creationId xmlns:a16="http://schemas.microsoft.com/office/drawing/2014/main" id="{4EDFC75F-7C56-4347-B180-B45A7C3C2BFE}"/>
              </a:ext>
              <a:ext uri="{C183D7F6-B498-43B3-948B-1728B52AA6E4}">
                <adec:decorative xmlns:adec="http://schemas.microsoft.com/office/drawing/2017/decorative" val="1"/>
              </a:ext>
            </a:extLst>
          </p:cNvPr>
          <p:cNvSpPr/>
          <p:nvPr userDrawn="1"/>
        </p:nvSpPr>
        <p:spPr>
          <a:xfrm>
            <a:off x="495300" y="1625704"/>
            <a:ext cx="471523" cy="94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ntent Placeholder 10">
            <a:extLst>
              <a:ext uri="{FF2B5EF4-FFF2-40B4-BE49-F238E27FC236}">
                <a16:creationId xmlns:a16="http://schemas.microsoft.com/office/drawing/2014/main" id="{733615FB-E867-334E-BB0E-3B18A2659575}"/>
              </a:ext>
            </a:extLst>
          </p:cNvPr>
          <p:cNvSpPr>
            <a:spLocks noGrp="1"/>
          </p:cNvSpPr>
          <p:nvPr>
            <p:ph sz="quarter" idx="13" hasCustomPrompt="1"/>
          </p:nvPr>
        </p:nvSpPr>
        <p:spPr>
          <a:xfrm>
            <a:off x="1485900" y="1840447"/>
            <a:ext cx="4482548" cy="4446053"/>
          </a:xfrm>
        </p:spPr>
        <p:txBody>
          <a:bodyPr>
            <a:normAutofit/>
          </a:bodyPr>
          <a:lstStyle>
            <a:lvl1pPr marL="228600" indent="-228600">
              <a:buFont typeface="Arial" panose="020B0604020202020204" pitchFamily="34" charset="0"/>
              <a:buChar char="•"/>
              <a:tabLst/>
              <a:defRPr sz="2600">
                <a:solidFill>
                  <a:schemeClr val="tx1"/>
                </a:solidFill>
              </a:defRPr>
            </a:lvl1pPr>
            <a:lvl2pPr>
              <a:defRPr sz="2100"/>
            </a:lvl2pPr>
            <a:lvl3pPr>
              <a:defRPr sz="2100"/>
            </a:lvl3pPr>
            <a:lvl4pPr>
              <a:defRPr sz="2100"/>
            </a:lvl4pPr>
            <a:lvl5pPr>
              <a:defRPr sz="2100"/>
            </a:lvl5pPr>
          </a:lstStyle>
          <a:p>
            <a:pPr lvl="0"/>
            <a:r>
              <a:rPr lang="en-US" dirty="0"/>
              <a:t>Bulleted list</a:t>
            </a:r>
          </a:p>
          <a:p>
            <a:pPr lvl="0"/>
            <a:r>
              <a:rPr lang="en-US" dirty="0"/>
              <a:t>Bulleted list</a:t>
            </a:r>
          </a:p>
          <a:p>
            <a:pPr lvl="0"/>
            <a:r>
              <a:rPr lang="en-US" dirty="0"/>
              <a:t>Bulleted list</a:t>
            </a:r>
          </a:p>
        </p:txBody>
      </p:sp>
      <p:sp>
        <p:nvSpPr>
          <p:cNvPr id="8" name="Content Placeholder 10">
            <a:extLst>
              <a:ext uri="{FF2B5EF4-FFF2-40B4-BE49-F238E27FC236}">
                <a16:creationId xmlns:a16="http://schemas.microsoft.com/office/drawing/2014/main" id="{B0DEE38D-2FF0-2A49-A7D1-AF607FA3AB7A}"/>
              </a:ext>
            </a:extLst>
          </p:cNvPr>
          <p:cNvSpPr>
            <a:spLocks noGrp="1"/>
          </p:cNvSpPr>
          <p:nvPr>
            <p:ph sz="quarter" idx="15" hasCustomPrompt="1"/>
          </p:nvPr>
        </p:nvSpPr>
        <p:spPr>
          <a:xfrm>
            <a:off x="6223554" y="1840447"/>
            <a:ext cx="4939746" cy="4446053"/>
          </a:xfrm>
        </p:spPr>
        <p:txBody>
          <a:bodyPr>
            <a:normAutofit/>
          </a:bodyPr>
          <a:lstStyle>
            <a:lvl1pPr marL="228600" indent="-228600">
              <a:buFont typeface="Arial" panose="020B0604020202020204" pitchFamily="34" charset="0"/>
              <a:buChar char="•"/>
              <a:tabLst/>
              <a:defRPr sz="2600">
                <a:solidFill>
                  <a:schemeClr val="tx1"/>
                </a:solidFill>
              </a:defRPr>
            </a:lvl1pPr>
            <a:lvl2pPr>
              <a:defRPr sz="2100"/>
            </a:lvl2pPr>
            <a:lvl3pPr>
              <a:defRPr sz="2100"/>
            </a:lvl3pPr>
            <a:lvl4pPr>
              <a:defRPr sz="2100"/>
            </a:lvl4pPr>
            <a:lvl5pPr>
              <a:defRPr sz="2100"/>
            </a:lvl5pPr>
          </a:lstStyle>
          <a:p>
            <a:pPr lvl="0"/>
            <a:r>
              <a:rPr lang="en-US" dirty="0"/>
              <a:t>Bulleted list</a:t>
            </a:r>
          </a:p>
          <a:p>
            <a:pPr lvl="0"/>
            <a:r>
              <a:rPr lang="en-US" dirty="0"/>
              <a:t>Bulleted list</a:t>
            </a:r>
          </a:p>
          <a:p>
            <a:pPr lvl="0"/>
            <a:r>
              <a:rPr lang="en-US" dirty="0"/>
              <a:t>Bulleted list</a:t>
            </a:r>
          </a:p>
        </p:txBody>
      </p:sp>
      <p:sp>
        <p:nvSpPr>
          <p:cNvPr id="3" name="Text Placeholder 12">
            <a:extLst>
              <a:ext uri="{FF2B5EF4-FFF2-40B4-BE49-F238E27FC236}">
                <a16:creationId xmlns:a16="http://schemas.microsoft.com/office/drawing/2014/main" id="{719D24DB-E2FC-8BCF-90CA-66E8DEDE5798}"/>
              </a:ext>
            </a:extLst>
          </p:cNvPr>
          <p:cNvSpPr>
            <a:spLocks noGrp="1"/>
          </p:cNvSpPr>
          <p:nvPr>
            <p:ph type="body" sz="quarter" idx="14" hasCustomPrompt="1"/>
          </p:nvPr>
        </p:nvSpPr>
        <p:spPr>
          <a:xfrm>
            <a:off x="1" y="6512238"/>
            <a:ext cx="4419600" cy="324191"/>
          </a:xfrm>
          <a:solidFill>
            <a:schemeClr val="accent1"/>
          </a:solidFill>
          <a:ln>
            <a:noFill/>
          </a:ln>
        </p:spPr>
        <p:txBody>
          <a:bodyPr wrap="square" lIns="274320" tIns="64008" rIns="182880" bIns="91440" anchor="ctr" anchorCtr="0">
            <a:spAutoFit/>
          </a:bodyPr>
          <a:lstStyle>
            <a:lvl1pPr marL="0" indent="0">
              <a:buNone/>
              <a:defRPr sz="1200">
                <a:solidFill>
                  <a:schemeClr val="bg1"/>
                </a:solidFill>
              </a:defRPr>
            </a:lvl1pPr>
            <a:lvl2pPr>
              <a:defRPr sz="1400"/>
            </a:lvl2pPr>
            <a:lvl3pPr>
              <a:defRPr sz="1400"/>
            </a:lvl3pPr>
            <a:lvl4pPr>
              <a:defRPr sz="1400"/>
            </a:lvl4pPr>
            <a:lvl5pPr>
              <a:defRPr sz="1400"/>
            </a:lvl5pPr>
          </a:lstStyle>
          <a:p>
            <a:r>
              <a:rPr lang="en-US" dirty="0"/>
              <a:t>Department of Agricultural &amp; Applied Economics (AAE)</a:t>
            </a:r>
          </a:p>
        </p:txBody>
      </p:sp>
    </p:spTree>
    <p:extLst>
      <p:ext uri="{BB962C8B-B14F-4D97-AF65-F5344CB8AC3E}">
        <p14:creationId xmlns:p14="http://schemas.microsoft.com/office/powerpoint/2010/main" val="3740767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_r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7A194C-A4B8-2148-8BE0-5451BAAC5344}"/>
              </a:ext>
              <a:ext uri="{C183D7F6-B498-43B3-948B-1728B52AA6E4}">
                <adec:decorative xmlns:adec="http://schemas.microsoft.com/office/drawing/2017/decorative" val="1"/>
              </a:ext>
            </a:extLst>
          </p:cNvPr>
          <p:cNvPicPr>
            <a:picLocks noChangeAspect="1"/>
          </p:cNvPicPr>
          <p:nvPr userDrawn="1"/>
        </p:nvPicPr>
        <p:blipFill>
          <a:blip r:embed="rId2">
            <a:alphaModFix amt="0"/>
          </a:blip>
          <a:stretch>
            <a:fillRect/>
          </a:stretch>
        </p:blipFill>
        <p:spPr>
          <a:xfrm>
            <a:off x="0" y="-8234"/>
            <a:ext cx="12192000" cy="6858000"/>
          </a:xfrm>
          <a:prstGeom prst="rect">
            <a:avLst/>
          </a:prstGeom>
        </p:spPr>
      </p:pic>
      <p:sp>
        <p:nvSpPr>
          <p:cNvPr id="12" name="Rectangle 11">
            <a:extLst>
              <a:ext uri="{FF2B5EF4-FFF2-40B4-BE49-F238E27FC236}">
                <a16:creationId xmlns:a16="http://schemas.microsoft.com/office/drawing/2014/main" id="{C7C912DB-E11B-3D4C-9D09-221D4E874712}"/>
              </a:ext>
              <a:ext uri="{C183D7F6-B498-43B3-948B-1728B52AA6E4}">
                <adec:decorative xmlns:adec="http://schemas.microsoft.com/office/drawing/2017/decorative" val="1"/>
              </a:ext>
            </a:extLst>
          </p:cNvPr>
          <p:cNvSpPr/>
          <p:nvPr userDrawn="1"/>
        </p:nvSpPr>
        <p:spPr>
          <a:xfrm>
            <a:off x="0" y="1024128"/>
            <a:ext cx="11163300" cy="58256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10">
            <a:extLst>
              <a:ext uri="{FF2B5EF4-FFF2-40B4-BE49-F238E27FC236}">
                <a16:creationId xmlns:a16="http://schemas.microsoft.com/office/drawing/2014/main" id="{963DBCEB-EA83-B646-A716-9EAB713C5280}"/>
              </a:ext>
            </a:extLst>
          </p:cNvPr>
          <p:cNvSpPr>
            <a:spLocks noGrp="1"/>
          </p:cNvSpPr>
          <p:nvPr>
            <p:ph type="body" sz="quarter" idx="13" hasCustomPrompt="1"/>
          </p:nvPr>
        </p:nvSpPr>
        <p:spPr>
          <a:xfrm>
            <a:off x="1485900" y="4226928"/>
            <a:ext cx="5264150" cy="354459"/>
          </a:xfrm>
        </p:spPr>
        <p:txBody>
          <a:bodyPr>
            <a:noAutofit/>
          </a:bodyPr>
          <a:lstStyle>
            <a:lvl1pPr marL="0" indent="0">
              <a:buNone/>
              <a:defRPr sz="2300">
                <a:solidFill>
                  <a:schemeClr val="tx1">
                    <a:lumMod val="10000"/>
                    <a:lumOff val="90000"/>
                  </a:schemeClr>
                </a:solidFill>
              </a:defRPr>
            </a:lvl1pPr>
            <a:lvl2pPr>
              <a:defRPr sz="2100"/>
            </a:lvl2pPr>
            <a:lvl3pPr>
              <a:defRPr sz="2100"/>
            </a:lvl3pPr>
            <a:lvl4pPr>
              <a:defRPr sz="2100"/>
            </a:lvl4pPr>
            <a:lvl5pPr>
              <a:defRPr sz="2100"/>
            </a:lvl5pPr>
          </a:lstStyle>
          <a:p>
            <a:pPr lvl="0"/>
            <a:r>
              <a:rPr lang="en-US" dirty="0"/>
              <a:t>Insert subtitle if needed</a:t>
            </a:r>
          </a:p>
        </p:txBody>
      </p:sp>
      <p:sp>
        <p:nvSpPr>
          <p:cNvPr id="13" name="Freeform 12">
            <a:extLst>
              <a:ext uri="{FF2B5EF4-FFF2-40B4-BE49-F238E27FC236}">
                <a16:creationId xmlns:a16="http://schemas.microsoft.com/office/drawing/2014/main" id="{A2A8E911-3157-1444-8D3E-B3404B047192}"/>
              </a:ext>
            </a:extLst>
          </p:cNvPr>
          <p:cNvSpPr/>
          <p:nvPr userDrawn="1"/>
        </p:nvSpPr>
        <p:spPr>
          <a:xfrm>
            <a:off x="8714232" y="1024128"/>
            <a:ext cx="2449068" cy="5833872"/>
          </a:xfrm>
          <a:custGeom>
            <a:avLst/>
            <a:gdLst>
              <a:gd name="connsiteX0" fmla="*/ 0 w 3290316"/>
              <a:gd name="connsiteY0" fmla="*/ 0 h 6193766"/>
              <a:gd name="connsiteX1" fmla="*/ 1490472 w 3290316"/>
              <a:gd name="connsiteY1" fmla="*/ 0 h 6193766"/>
              <a:gd name="connsiteX2" fmla="*/ 2980944 w 3290316"/>
              <a:gd name="connsiteY2" fmla="*/ 0 h 6193766"/>
              <a:gd name="connsiteX3" fmla="*/ 3290316 w 3290316"/>
              <a:gd name="connsiteY3" fmla="*/ 0 h 6193766"/>
              <a:gd name="connsiteX4" fmla="*/ 3290316 w 3290316"/>
              <a:gd name="connsiteY4" fmla="*/ 6185532 h 6193766"/>
              <a:gd name="connsiteX5" fmla="*/ 1492453 w 3290316"/>
              <a:gd name="connsiteY5" fmla="*/ 6185532 h 6193766"/>
              <a:gd name="connsiteX6" fmla="*/ 1490472 w 3290316"/>
              <a:gd name="connsiteY6" fmla="*/ 6193766 h 619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0316" h="6193766">
                <a:moveTo>
                  <a:pt x="0" y="0"/>
                </a:moveTo>
                <a:lnTo>
                  <a:pt x="1490472" y="0"/>
                </a:lnTo>
                <a:lnTo>
                  <a:pt x="2980944" y="0"/>
                </a:lnTo>
                <a:lnTo>
                  <a:pt x="3290316" y="0"/>
                </a:lnTo>
                <a:lnTo>
                  <a:pt x="3290316" y="6185532"/>
                </a:lnTo>
                <a:lnTo>
                  <a:pt x="1492453" y="6185532"/>
                </a:lnTo>
                <a:lnTo>
                  <a:pt x="1490472" y="6193766"/>
                </a:lnTo>
                <a:close/>
              </a:path>
            </a:pathLst>
          </a:custGeom>
          <a:solidFill>
            <a:schemeClr val="accent1">
              <a:lumMod val="7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Rectangle 7">
            <a:extLst>
              <a:ext uri="{FF2B5EF4-FFF2-40B4-BE49-F238E27FC236}">
                <a16:creationId xmlns:a16="http://schemas.microsoft.com/office/drawing/2014/main" id="{B6B6D0D8-B441-B94F-81C3-D858DB039304}"/>
              </a:ext>
            </a:extLst>
          </p:cNvPr>
          <p:cNvSpPr/>
          <p:nvPr userDrawn="1"/>
        </p:nvSpPr>
        <p:spPr>
          <a:xfrm>
            <a:off x="11507059" y="0"/>
            <a:ext cx="570641" cy="10244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Logo&#10;&#10;Description automatically generated">
            <a:extLst>
              <a:ext uri="{FF2B5EF4-FFF2-40B4-BE49-F238E27FC236}">
                <a16:creationId xmlns:a16="http://schemas.microsoft.com/office/drawing/2014/main" id="{C54FEC2B-37AF-0F44-BE06-966950F82A61}"/>
              </a:ext>
            </a:extLst>
          </p:cNvPr>
          <p:cNvPicPr>
            <a:picLocks noChangeAspect="1"/>
          </p:cNvPicPr>
          <p:nvPr userDrawn="1"/>
        </p:nvPicPr>
        <p:blipFill>
          <a:blip r:embed="rId3"/>
          <a:stretch>
            <a:fillRect/>
          </a:stretch>
        </p:blipFill>
        <p:spPr>
          <a:xfrm>
            <a:off x="11564318" y="222225"/>
            <a:ext cx="456122" cy="716763"/>
          </a:xfrm>
          <a:prstGeom prst="rect">
            <a:avLst/>
          </a:prstGeom>
        </p:spPr>
      </p:pic>
      <p:sp>
        <p:nvSpPr>
          <p:cNvPr id="14" name="Rectangle 13">
            <a:extLst>
              <a:ext uri="{FF2B5EF4-FFF2-40B4-BE49-F238E27FC236}">
                <a16:creationId xmlns:a16="http://schemas.microsoft.com/office/drawing/2014/main" id="{8EB6C9F2-5465-8D47-8351-B6B681C458B1}"/>
              </a:ext>
              <a:ext uri="{C183D7F6-B498-43B3-948B-1728B52AA6E4}">
                <adec:decorative xmlns:adec="http://schemas.microsoft.com/office/drawing/2017/decorative" val="1"/>
              </a:ext>
            </a:extLst>
          </p:cNvPr>
          <p:cNvSpPr/>
          <p:nvPr userDrawn="1"/>
        </p:nvSpPr>
        <p:spPr>
          <a:xfrm>
            <a:off x="1485900" y="4007404"/>
            <a:ext cx="471523" cy="94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89C382C-FEDF-9251-E54F-141B8D2101FA}"/>
              </a:ext>
            </a:extLst>
          </p:cNvPr>
          <p:cNvSpPr>
            <a:spLocks noGrp="1"/>
          </p:cNvSpPr>
          <p:nvPr>
            <p:ph type="title" hasCustomPrompt="1"/>
          </p:nvPr>
        </p:nvSpPr>
        <p:spPr>
          <a:xfrm>
            <a:off x="1485900" y="2514600"/>
            <a:ext cx="8279202" cy="1367286"/>
          </a:xfrm>
        </p:spPr>
        <p:txBody>
          <a:bodyPr rIns="91440">
            <a:normAutofit/>
          </a:bodyPr>
          <a:lstStyle>
            <a:lvl1pPr>
              <a:defRPr sz="4000">
                <a:solidFill>
                  <a:schemeClr val="bg1"/>
                </a:solidFill>
              </a:defRPr>
            </a:lvl1pPr>
          </a:lstStyle>
          <a:p>
            <a:r>
              <a:rPr lang="en-US" dirty="0"/>
              <a:t>Insert section header slide title</a:t>
            </a:r>
          </a:p>
        </p:txBody>
      </p:sp>
    </p:spTree>
    <p:extLst>
      <p:ext uri="{BB962C8B-B14F-4D97-AF65-F5344CB8AC3E}">
        <p14:creationId xmlns:p14="http://schemas.microsoft.com/office/powerpoint/2010/main" val="2892427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5300" y="457200"/>
            <a:ext cx="10668000" cy="1066800"/>
          </a:xfrm>
        </p:spPr>
        <p:txBody>
          <a:bodyPr>
            <a:normAutofit/>
          </a:bodyPr>
          <a:lstStyle>
            <a:lvl1pPr>
              <a:defRPr sz="3400" b="1" i="0">
                <a:latin typeface="Red Hat Text" panose="02010303040201060303" pitchFamily="2" charset="0"/>
                <a:ea typeface="Red Hat Text" panose="02010303040201060303" pitchFamily="2" charset="0"/>
                <a:cs typeface="Red Hat Text" panose="02010303040201060303" pitchFamily="2" charset="0"/>
              </a:defRPr>
            </a:lvl1pPr>
          </a:lstStyle>
          <a:p>
            <a:r>
              <a:rPr lang="en-US" dirty="0"/>
              <a:t>Insert slide title in title or sentence case</a:t>
            </a:r>
          </a:p>
        </p:txBody>
      </p:sp>
      <p:sp>
        <p:nvSpPr>
          <p:cNvPr id="3" name="Text Placeholder 12">
            <a:extLst>
              <a:ext uri="{FF2B5EF4-FFF2-40B4-BE49-F238E27FC236}">
                <a16:creationId xmlns:a16="http://schemas.microsoft.com/office/drawing/2014/main" id="{D8EAA81D-009B-A16C-9C9A-D9BEF5FBEDAC}"/>
              </a:ext>
            </a:extLst>
          </p:cNvPr>
          <p:cNvSpPr>
            <a:spLocks noGrp="1"/>
          </p:cNvSpPr>
          <p:nvPr>
            <p:ph type="body" sz="quarter" idx="14" hasCustomPrompt="1"/>
          </p:nvPr>
        </p:nvSpPr>
        <p:spPr>
          <a:xfrm>
            <a:off x="1" y="6512238"/>
            <a:ext cx="4419600" cy="324191"/>
          </a:xfrm>
          <a:solidFill>
            <a:schemeClr val="accent1"/>
          </a:solidFill>
          <a:ln>
            <a:noFill/>
          </a:ln>
        </p:spPr>
        <p:txBody>
          <a:bodyPr wrap="square" lIns="274320" tIns="64008" rIns="182880" bIns="91440" anchor="ctr" anchorCtr="0">
            <a:spAutoFit/>
          </a:bodyPr>
          <a:lstStyle>
            <a:lvl1pPr marL="0" indent="0">
              <a:buNone/>
              <a:defRPr sz="1200">
                <a:solidFill>
                  <a:schemeClr val="bg1"/>
                </a:solidFill>
              </a:defRPr>
            </a:lvl1pPr>
            <a:lvl2pPr>
              <a:defRPr sz="1400"/>
            </a:lvl2pPr>
            <a:lvl3pPr>
              <a:defRPr sz="1400"/>
            </a:lvl3pPr>
            <a:lvl4pPr>
              <a:defRPr sz="1400"/>
            </a:lvl4pPr>
            <a:lvl5pPr>
              <a:defRPr sz="1400"/>
            </a:lvl5pPr>
          </a:lstStyle>
          <a:p>
            <a:r>
              <a:rPr lang="en-US" dirty="0"/>
              <a:t>Department of Agricultural &amp; Applied Economics (AAE)</a:t>
            </a:r>
          </a:p>
        </p:txBody>
      </p:sp>
    </p:spTree>
    <p:extLst>
      <p:ext uri="{BB962C8B-B14F-4D97-AF65-F5344CB8AC3E}">
        <p14:creationId xmlns:p14="http://schemas.microsoft.com/office/powerpoint/2010/main" val="1420361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0D614-EDF6-8AD1-02DA-1BBA71DA1744}"/>
              </a:ext>
            </a:extLst>
          </p:cNvPr>
          <p:cNvSpPr>
            <a:spLocks noGrp="1"/>
          </p:cNvSpPr>
          <p:nvPr>
            <p:ph type="title" hasCustomPrompt="1"/>
          </p:nvPr>
        </p:nvSpPr>
        <p:spPr>
          <a:xfrm>
            <a:off x="0" y="-180753"/>
            <a:ext cx="10668000" cy="180753"/>
          </a:xfrm>
        </p:spPr>
        <p:txBody>
          <a:bodyPr>
            <a:normAutofit/>
          </a:bodyPr>
          <a:lstStyle>
            <a:lvl1pPr>
              <a:defRPr sz="1200" b="0" i="0">
                <a:latin typeface="Red Hat Display Medium" panose="02010303040201060303" pitchFamily="2" charset="0"/>
                <a:ea typeface="Red Hat Display Medium" panose="02010303040201060303" pitchFamily="2" charset="0"/>
                <a:cs typeface="Red Hat Display Medium" panose="02010303040201060303" pitchFamily="2" charset="0"/>
              </a:defRPr>
            </a:lvl1pPr>
          </a:lstStyle>
          <a:p>
            <a:r>
              <a:rPr lang="en-US" dirty="0"/>
              <a:t>Blank Slide</a:t>
            </a:r>
          </a:p>
        </p:txBody>
      </p:sp>
      <p:sp>
        <p:nvSpPr>
          <p:cNvPr id="4" name="Text Placeholder 12">
            <a:extLst>
              <a:ext uri="{FF2B5EF4-FFF2-40B4-BE49-F238E27FC236}">
                <a16:creationId xmlns:a16="http://schemas.microsoft.com/office/drawing/2014/main" id="{53522543-139B-636E-7949-BC66F7398A59}"/>
              </a:ext>
            </a:extLst>
          </p:cNvPr>
          <p:cNvSpPr>
            <a:spLocks noGrp="1"/>
          </p:cNvSpPr>
          <p:nvPr>
            <p:ph type="body" sz="quarter" idx="14" hasCustomPrompt="1"/>
          </p:nvPr>
        </p:nvSpPr>
        <p:spPr>
          <a:xfrm>
            <a:off x="1" y="6512238"/>
            <a:ext cx="4419600" cy="324191"/>
          </a:xfrm>
          <a:solidFill>
            <a:schemeClr val="accent1"/>
          </a:solidFill>
          <a:ln>
            <a:noFill/>
          </a:ln>
        </p:spPr>
        <p:txBody>
          <a:bodyPr wrap="square" lIns="274320" tIns="64008" rIns="182880" bIns="91440" anchor="ctr" anchorCtr="0">
            <a:spAutoFit/>
          </a:bodyPr>
          <a:lstStyle>
            <a:lvl1pPr marL="0" indent="0">
              <a:buNone/>
              <a:defRPr sz="1200">
                <a:solidFill>
                  <a:schemeClr val="bg1"/>
                </a:solidFill>
              </a:defRPr>
            </a:lvl1pPr>
            <a:lvl2pPr>
              <a:defRPr sz="1400"/>
            </a:lvl2pPr>
            <a:lvl3pPr>
              <a:defRPr sz="1400"/>
            </a:lvl3pPr>
            <a:lvl4pPr>
              <a:defRPr sz="1400"/>
            </a:lvl4pPr>
            <a:lvl5pPr>
              <a:defRPr sz="1400"/>
            </a:lvl5pPr>
          </a:lstStyle>
          <a:p>
            <a:r>
              <a:rPr lang="en-US" dirty="0"/>
              <a:t>Department of Agricultural &amp; Applied Economics (AAE)</a:t>
            </a:r>
          </a:p>
        </p:txBody>
      </p:sp>
    </p:spTree>
    <p:extLst>
      <p:ext uri="{BB962C8B-B14F-4D97-AF65-F5344CB8AC3E}">
        <p14:creationId xmlns:p14="http://schemas.microsoft.com/office/powerpoint/2010/main" val="649504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pic>
        <p:nvPicPr>
          <p:cNvPr id="5" name="Picture 4"/>
          <p:cNvPicPr>
            <a:picLocks noChangeAspect="1"/>
          </p:cNvPicPr>
          <p:nvPr/>
        </p:nvPicPr>
        <p:blipFill>
          <a:blip r:embed="rId2">
            <a:alphaModFix amt="0"/>
            <a:extLst>
              <a:ext uri="{28A0092B-C50C-407E-A947-70E740481C1C}">
                <a14:useLocalDpi xmlns:a14="http://schemas.microsoft.com/office/drawing/2010/main" val="0"/>
              </a:ext>
            </a:extLst>
          </a:blip>
          <a:stretch>
            <a:fillRect/>
          </a:stretch>
        </p:blipFill>
        <p:spPr>
          <a:xfrm>
            <a:off x="-6350" y="0"/>
            <a:ext cx="12192000" cy="6858000"/>
          </a:xfrm>
          <a:prstGeom prst="rect">
            <a:avLst/>
          </a:prstGeom>
        </p:spPr>
      </p:pic>
      <p:sp>
        <p:nvSpPr>
          <p:cNvPr id="2" name="Title 1"/>
          <p:cNvSpPr>
            <a:spLocks noGrp="1"/>
          </p:cNvSpPr>
          <p:nvPr>
            <p:ph type="title" hasCustomPrompt="1"/>
          </p:nvPr>
        </p:nvSpPr>
        <p:spPr>
          <a:xfrm>
            <a:off x="831850" y="1871481"/>
            <a:ext cx="10515600" cy="2852737"/>
          </a:xfrm>
        </p:spPr>
        <p:txBody>
          <a:bodyPr anchor="ctr">
            <a:normAutofit/>
          </a:bodyPr>
          <a:lstStyle>
            <a:lvl1pPr>
              <a:defRPr sz="4800">
                <a:solidFill>
                  <a:schemeClr val="bg1"/>
                </a:solidFill>
              </a:defRPr>
            </a:lvl1pPr>
          </a:lstStyle>
          <a:p>
            <a:r>
              <a:rPr lang="en-US" dirty="0"/>
              <a:t>Click to edit Master subtitle style</a:t>
            </a:r>
          </a:p>
        </p:txBody>
      </p:sp>
      <p:sp>
        <p:nvSpPr>
          <p:cNvPr id="3" name="Text Placeholder 2"/>
          <p:cNvSpPr>
            <a:spLocks noGrp="1"/>
          </p:cNvSpPr>
          <p:nvPr>
            <p:ph type="body" idx="1"/>
          </p:nvPr>
        </p:nvSpPr>
        <p:spPr>
          <a:xfrm>
            <a:off x="831850" y="4695339"/>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D5DE6D7-F04D-7741-82FC-941AB368F7CA}" type="slidenum">
              <a:rPr lang="en-US" smtClean="0"/>
              <a:t>‹#›</a:t>
            </a:fld>
            <a:endParaRPr lang="en-US"/>
          </a:p>
        </p:txBody>
      </p:sp>
    </p:spTree>
    <p:extLst>
      <p:ext uri="{BB962C8B-B14F-4D97-AF65-F5344CB8AC3E}">
        <p14:creationId xmlns:p14="http://schemas.microsoft.com/office/powerpoint/2010/main" val="471613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16372"/>
            <a:ext cx="10515600" cy="640936"/>
          </a:xfrm>
        </p:spPr>
        <p:txBody>
          <a:bodyPr/>
          <a:lstStyle/>
          <a:p>
            <a:r>
              <a:rPr lang="en-US" dirty="0"/>
              <a:t>Click to edit Master title style</a:t>
            </a:r>
          </a:p>
        </p:txBody>
      </p:sp>
      <p:sp>
        <p:nvSpPr>
          <p:cNvPr id="3" name="Content Placeholder 2"/>
          <p:cNvSpPr>
            <a:spLocks noGrp="1"/>
          </p:cNvSpPr>
          <p:nvPr>
            <p:ph idx="1"/>
          </p:nvPr>
        </p:nvSpPr>
        <p:spPr>
          <a:xfrm>
            <a:off x="838200" y="1230597"/>
            <a:ext cx="10515600" cy="5048918"/>
          </a:xfrm>
        </p:spPr>
        <p:txBody>
          <a:bodyPr/>
          <a:lstStyle>
            <a:lvl1pPr marL="0" indent="0">
              <a:buFontTx/>
              <a:buNone/>
              <a:defRPr/>
            </a:lvl1pPr>
            <a:lvl3pPr marL="1092200" indent="-177800">
              <a:buFont typeface="Courier New" panose="02070309020205020404" pitchFamily="49" charset="0"/>
              <a:buChar char="o"/>
              <a:defRPr/>
            </a:lvl3pPr>
            <a:lvl4pPr marL="1543050" indent="-171450">
              <a:buFont typeface="Wingdings" panose="05000000000000000000" pitchFamily="2" charset="2"/>
              <a:buChar char="§"/>
              <a:defRPr/>
            </a:lvl4pPr>
            <a:lvl5pPr marL="2001838" indent="-173038">
              <a:buFont typeface="Courier New" panose="02070309020205020404" pitchFamily="49" charset="0"/>
              <a:buChar char="o"/>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6CB188A-11A6-4D34-9459-4A66FC6A32FF}" type="slidenum">
              <a:rPr lang="en-US" smtClean="0"/>
              <a:pPr/>
              <a:t>‹#›</a:t>
            </a:fld>
            <a:fld id="{BDF24932-C60A-40F3-BCA0-B7DA7CC2AA96}" type="slidenum">
              <a:rPr lang="en-US" smtClean="0"/>
              <a:pPr/>
              <a:t>‹#›</a:t>
            </a:fld>
            <a:endParaRPr lang="en-US" dirty="0"/>
          </a:p>
        </p:txBody>
      </p:sp>
    </p:spTree>
    <p:extLst>
      <p:ext uri="{BB962C8B-B14F-4D97-AF65-F5344CB8AC3E}">
        <p14:creationId xmlns:p14="http://schemas.microsoft.com/office/powerpoint/2010/main" val="685982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and Content_1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F2F59-3D81-9C0B-CDB4-B5F8B5CE84E5}"/>
              </a:ext>
            </a:extLst>
          </p:cNvPr>
          <p:cNvSpPr>
            <a:spLocks noGrp="1"/>
          </p:cNvSpPr>
          <p:nvPr>
            <p:ph type="title" hasCustomPrompt="1"/>
          </p:nvPr>
        </p:nvSpPr>
        <p:spPr/>
        <p:txBody>
          <a:bodyPr rIns="91440">
            <a:normAutofit/>
          </a:bodyPr>
          <a:lstStyle>
            <a:lvl1pPr>
              <a:defRPr sz="3400" b="1" i="0">
                <a:solidFill>
                  <a:schemeClr val="tx1">
                    <a:lumMod val="90000"/>
                    <a:lumOff val="10000"/>
                  </a:schemeClr>
                </a:solidFill>
                <a:latin typeface="Red Hat Text" panose="02010303040201060303" pitchFamily="2" charset="0"/>
                <a:ea typeface="Red Hat Text" panose="02010303040201060303" pitchFamily="2" charset="0"/>
                <a:cs typeface="Red Hat Text" panose="02010303040201060303" pitchFamily="2" charset="0"/>
              </a:defRPr>
            </a:lvl1pPr>
          </a:lstStyle>
          <a:p>
            <a:r>
              <a:rPr lang="en-US" dirty="0"/>
              <a:t>Insert slide title in title or sentence case</a:t>
            </a:r>
          </a:p>
        </p:txBody>
      </p:sp>
      <p:sp>
        <p:nvSpPr>
          <p:cNvPr id="5" name="Footer Placeholder 4"/>
          <p:cNvSpPr>
            <a:spLocks noGrp="1"/>
          </p:cNvSpPr>
          <p:nvPr>
            <p:ph type="ftr" sz="quarter" idx="11"/>
          </p:nvPr>
        </p:nvSpPr>
        <p:spPr/>
        <p:txBody>
          <a:bodyPr/>
          <a:lstStyle/>
          <a:p>
            <a:endParaRPr lang="en-US" dirty="0"/>
          </a:p>
        </p:txBody>
      </p:sp>
      <p:sp>
        <p:nvSpPr>
          <p:cNvPr id="7" name="Rectangle 6">
            <a:extLst>
              <a:ext uri="{FF2B5EF4-FFF2-40B4-BE49-F238E27FC236}">
                <a16:creationId xmlns:a16="http://schemas.microsoft.com/office/drawing/2014/main" id="{4EDFC75F-7C56-4347-B180-B45A7C3C2BFE}"/>
              </a:ext>
              <a:ext uri="{C183D7F6-B498-43B3-948B-1728B52AA6E4}">
                <adec:decorative xmlns:adec="http://schemas.microsoft.com/office/drawing/2017/decorative" val="1"/>
              </a:ext>
            </a:extLst>
          </p:cNvPr>
          <p:cNvSpPr/>
          <p:nvPr userDrawn="1"/>
        </p:nvSpPr>
        <p:spPr>
          <a:xfrm>
            <a:off x="495300" y="1625704"/>
            <a:ext cx="471523" cy="94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ntent Placeholder 10">
            <a:extLst>
              <a:ext uri="{FF2B5EF4-FFF2-40B4-BE49-F238E27FC236}">
                <a16:creationId xmlns:a16="http://schemas.microsoft.com/office/drawing/2014/main" id="{733615FB-E867-334E-BB0E-3B18A2659575}"/>
              </a:ext>
            </a:extLst>
          </p:cNvPr>
          <p:cNvSpPr>
            <a:spLocks noGrp="1"/>
          </p:cNvSpPr>
          <p:nvPr>
            <p:ph sz="quarter" idx="13" hasCustomPrompt="1"/>
          </p:nvPr>
        </p:nvSpPr>
        <p:spPr>
          <a:xfrm>
            <a:off x="1485900" y="1840447"/>
            <a:ext cx="9677400" cy="4446053"/>
          </a:xfrm>
        </p:spPr>
        <p:txBody>
          <a:bodyPr>
            <a:normAutofit/>
          </a:bodyPr>
          <a:lstStyle>
            <a:lvl1pPr marL="228600" indent="-228600">
              <a:buFont typeface="Arial" panose="020B0604020202020204" pitchFamily="34" charset="0"/>
              <a:buChar char="•"/>
              <a:tabLst/>
              <a:defRPr sz="2600">
                <a:solidFill>
                  <a:schemeClr val="tx1">
                    <a:lumMod val="90000"/>
                    <a:lumOff val="10000"/>
                  </a:schemeClr>
                </a:solidFill>
              </a:defRPr>
            </a:lvl1pPr>
            <a:lvl2pPr>
              <a:defRPr sz="2100"/>
            </a:lvl2pPr>
            <a:lvl3pPr>
              <a:defRPr sz="2100"/>
            </a:lvl3pPr>
            <a:lvl4pPr>
              <a:defRPr sz="2100"/>
            </a:lvl4pPr>
            <a:lvl5pPr>
              <a:defRPr sz="2100"/>
            </a:lvl5pPr>
          </a:lstStyle>
          <a:p>
            <a:pPr lvl="0"/>
            <a:r>
              <a:rPr lang="en-US" dirty="0"/>
              <a:t>Bulleted list</a:t>
            </a:r>
          </a:p>
          <a:p>
            <a:pPr lvl="0"/>
            <a:r>
              <a:rPr lang="en-US" dirty="0"/>
              <a:t>Bulleted list</a:t>
            </a:r>
          </a:p>
          <a:p>
            <a:pPr lvl="0"/>
            <a:r>
              <a:rPr lang="en-US" dirty="0"/>
              <a:t>Bulleted list</a:t>
            </a:r>
          </a:p>
        </p:txBody>
      </p:sp>
      <p:sp>
        <p:nvSpPr>
          <p:cNvPr id="13" name="Text Placeholder 12">
            <a:extLst>
              <a:ext uri="{FF2B5EF4-FFF2-40B4-BE49-F238E27FC236}">
                <a16:creationId xmlns:a16="http://schemas.microsoft.com/office/drawing/2014/main" id="{73A315EF-C99D-DF4A-94FC-CDB4F9DECBFE}"/>
              </a:ext>
            </a:extLst>
          </p:cNvPr>
          <p:cNvSpPr>
            <a:spLocks noGrp="1"/>
          </p:cNvSpPr>
          <p:nvPr>
            <p:ph type="body" sz="quarter" idx="14" hasCustomPrompt="1"/>
          </p:nvPr>
        </p:nvSpPr>
        <p:spPr>
          <a:xfrm>
            <a:off x="0" y="6498293"/>
            <a:ext cx="4877938" cy="352084"/>
          </a:xfrm>
          <a:solidFill>
            <a:schemeClr val="accent1"/>
          </a:solidFill>
          <a:ln>
            <a:noFill/>
          </a:ln>
        </p:spPr>
        <p:txBody>
          <a:bodyPr wrap="none" lIns="274320" tIns="64008" rIns="182880" bIns="91440" anchor="ctr" anchorCtr="0">
            <a:spAutoFit/>
          </a:bodyPr>
          <a:lstStyle>
            <a:lvl1pPr marL="0" indent="0">
              <a:buNone/>
              <a:defRPr sz="1400" b="0">
                <a:solidFill>
                  <a:schemeClr val="bg1"/>
                </a:solidFill>
              </a:defRPr>
            </a:lvl1pPr>
            <a:lvl2pPr>
              <a:defRPr sz="1400"/>
            </a:lvl2pPr>
            <a:lvl3pPr>
              <a:defRPr sz="1400"/>
            </a:lvl3pPr>
            <a:lvl4pPr>
              <a:defRPr sz="1400"/>
            </a:lvl4pPr>
            <a:lvl5pPr>
              <a:defRPr sz="1400"/>
            </a:lvl5pPr>
          </a:lstStyle>
          <a:p>
            <a:r>
              <a:rPr lang="en-US" dirty="0"/>
              <a:t>Department of Agricultural &amp; Applied Economics (AAE)</a:t>
            </a:r>
          </a:p>
        </p:txBody>
      </p:sp>
    </p:spTree>
    <p:extLst>
      <p:ext uri="{BB962C8B-B14F-4D97-AF65-F5344CB8AC3E}">
        <p14:creationId xmlns:p14="http://schemas.microsoft.com/office/powerpoint/2010/main" val="1386163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image" Target="../media/image1.png"/><Relationship Id="rId5" Type="http://schemas.openxmlformats.org/officeDocument/2006/relationships/slideLayout" Target="../slideLayouts/slideLayout15.xml"/><Relationship Id="rId10" Type="http://schemas.openxmlformats.org/officeDocument/2006/relationships/theme" Target="../theme/theme2.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5300" y="457200"/>
            <a:ext cx="10668000" cy="1066800"/>
          </a:xfrm>
          <a:prstGeom prst="rect">
            <a:avLst/>
          </a:prstGeom>
        </p:spPr>
        <p:txBody>
          <a:bodyPr vert="horz" lIns="0" tIns="4572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1485900" y="1828799"/>
            <a:ext cx="9677400" cy="4457701"/>
          </a:xfrm>
          <a:prstGeom prst="rect">
            <a:avLst/>
          </a:prstGeom>
        </p:spPr>
        <p:txBody>
          <a:bodyPr vert="horz" lIns="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EF1B1986-83A7-3542-BAD9-60B6AA5AD8E5}"/>
              </a:ext>
              <a:ext uri="{C183D7F6-B498-43B3-948B-1728B52AA6E4}">
                <adec:decorative xmlns:adec="http://schemas.microsoft.com/office/drawing/2017/decorative" val="1"/>
              </a:ext>
            </a:extLst>
          </p:cNvPr>
          <p:cNvSpPr/>
          <p:nvPr userDrawn="1"/>
        </p:nvSpPr>
        <p:spPr>
          <a:xfrm>
            <a:off x="11507059" y="0"/>
            <a:ext cx="570641" cy="10244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UW–Madison red crest logo&#10;">
            <a:extLst>
              <a:ext uri="{FF2B5EF4-FFF2-40B4-BE49-F238E27FC236}">
                <a16:creationId xmlns:a16="http://schemas.microsoft.com/office/drawing/2014/main" id="{0E552B7F-AB27-DB49-8004-05CB28567967}"/>
              </a:ext>
            </a:extLst>
          </p:cNvPr>
          <p:cNvPicPr>
            <a:picLocks noChangeAspect="1"/>
          </p:cNvPicPr>
          <p:nvPr userDrawn="1"/>
        </p:nvPicPr>
        <p:blipFill>
          <a:blip r:embed="rId12"/>
          <a:stretch>
            <a:fillRect/>
          </a:stretch>
        </p:blipFill>
        <p:spPr>
          <a:xfrm>
            <a:off x="11564318" y="222225"/>
            <a:ext cx="456122" cy="716763"/>
          </a:xfrm>
          <a:prstGeom prst="rect">
            <a:avLst/>
          </a:prstGeom>
        </p:spPr>
      </p:pic>
      <p:sp>
        <p:nvSpPr>
          <p:cNvPr id="4" name="Text Placeholder 12">
            <a:extLst>
              <a:ext uri="{FF2B5EF4-FFF2-40B4-BE49-F238E27FC236}">
                <a16:creationId xmlns:a16="http://schemas.microsoft.com/office/drawing/2014/main" id="{8216E821-E8B9-8472-43CC-DEC4F0CB6372}"/>
              </a:ext>
            </a:extLst>
          </p:cNvPr>
          <p:cNvSpPr txBox="1">
            <a:spLocks/>
          </p:cNvSpPr>
          <p:nvPr userDrawn="1"/>
        </p:nvSpPr>
        <p:spPr>
          <a:xfrm>
            <a:off x="8277225" y="6505057"/>
            <a:ext cx="2952751" cy="324191"/>
          </a:xfrm>
          <a:prstGeom prst="rect">
            <a:avLst/>
          </a:prstGeom>
          <a:solidFill>
            <a:schemeClr val="accent1"/>
          </a:solidFill>
          <a:ln>
            <a:noFill/>
          </a:ln>
        </p:spPr>
        <p:txBody>
          <a:bodyPr wrap="square" lIns="274320" tIns="64008" rIns="182880" bIns="91440" anchor="ctr" anchorCtr="0">
            <a:spAutoFit/>
          </a:bodyPr>
          <a:lstStyle>
            <a:lvl1pPr marL="0" indent="0" algn="ctr" defTabSz="914400" rtl="0" eaLnBrk="1" latinLnBrk="0" hangingPunct="1">
              <a:lnSpc>
                <a:spcPct val="90000"/>
              </a:lnSpc>
              <a:spcBef>
                <a:spcPts val="1000"/>
              </a:spcBef>
              <a:buClr>
                <a:schemeClr val="accent1"/>
              </a:buClr>
              <a:buSzPct val="90000"/>
              <a:buFont typeface="Arial" panose="020B0604020202020204" pitchFamily="34" charset="0"/>
              <a:buNone/>
              <a:tabLst/>
              <a:defRPr sz="1200" b="0" i="0" kern="1200">
                <a:solidFill>
                  <a:schemeClr val="bg1"/>
                </a:solidFill>
                <a:latin typeface="Red Hat Text" panose="02010303040201060303" pitchFamily="2" charset="0"/>
                <a:ea typeface="Red Hat Text" panose="02010303040201060303" pitchFamily="2" charset="0"/>
                <a:cs typeface="Red Hat Text" panose="02010303040201060303" pitchFamily="2" charset="0"/>
              </a:defRPr>
            </a:lvl1pPr>
            <a:lvl2pPr marL="635000" indent="-17780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2pPr>
            <a:lvl3pPr marL="1092200" indent="-17780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3pPr>
            <a:lvl4pPr marL="1543050" indent="-17145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4pPr>
            <a:lvl5pPr marL="2001838" indent="-173038"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AAE 625 Ag Econ &amp; </a:t>
            </a:r>
            <a:r>
              <a:rPr lang="en-US" dirty="0" err="1"/>
              <a:t>Mgmt</a:t>
            </a:r>
            <a:endParaRPr lang="en-US" dirty="0"/>
          </a:p>
        </p:txBody>
      </p:sp>
      <p:sp>
        <p:nvSpPr>
          <p:cNvPr id="6" name="Text Placeholder 12">
            <a:extLst>
              <a:ext uri="{FF2B5EF4-FFF2-40B4-BE49-F238E27FC236}">
                <a16:creationId xmlns:a16="http://schemas.microsoft.com/office/drawing/2014/main" id="{39FEA56F-1073-1B7A-5E40-DE3D94A5291A}"/>
              </a:ext>
            </a:extLst>
          </p:cNvPr>
          <p:cNvSpPr txBox="1">
            <a:spLocks/>
          </p:cNvSpPr>
          <p:nvPr userDrawn="1"/>
        </p:nvSpPr>
        <p:spPr>
          <a:xfrm>
            <a:off x="1" y="6512238"/>
            <a:ext cx="4419600" cy="324191"/>
          </a:xfrm>
          <a:prstGeom prst="rect">
            <a:avLst/>
          </a:prstGeom>
          <a:solidFill>
            <a:schemeClr val="accent1"/>
          </a:solidFill>
          <a:ln>
            <a:noFill/>
          </a:ln>
        </p:spPr>
        <p:txBody>
          <a:bodyPr wrap="square" lIns="274320" tIns="64008" rIns="182880" bIns="91440" anchor="ctr" anchorCtr="0">
            <a:spAutoFit/>
          </a:bodyPr>
          <a:lstStyle>
            <a:lvl1pPr marL="0" indent="0" algn="l" defTabSz="914400" rtl="0" eaLnBrk="1" latinLnBrk="0" hangingPunct="1">
              <a:lnSpc>
                <a:spcPct val="90000"/>
              </a:lnSpc>
              <a:spcBef>
                <a:spcPts val="1000"/>
              </a:spcBef>
              <a:buClr>
                <a:schemeClr val="accent1"/>
              </a:buClr>
              <a:buSzPct val="90000"/>
              <a:buFont typeface="Arial" panose="020B0604020202020204" pitchFamily="34" charset="0"/>
              <a:buNone/>
              <a:tabLst/>
              <a:defRPr sz="1200" b="0" i="0" kern="1200">
                <a:solidFill>
                  <a:schemeClr val="bg1"/>
                </a:solidFill>
                <a:latin typeface="Red Hat Text" panose="02010303040201060303" pitchFamily="2" charset="0"/>
                <a:ea typeface="Red Hat Text" panose="02010303040201060303" pitchFamily="2" charset="0"/>
                <a:cs typeface="Red Hat Text" panose="02010303040201060303" pitchFamily="2" charset="0"/>
              </a:defRPr>
            </a:lvl1pPr>
            <a:lvl2pPr marL="635000" indent="-17780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2pPr>
            <a:lvl3pPr marL="1092200" indent="-17780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3pPr>
            <a:lvl4pPr marL="1543050" indent="-17145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4pPr>
            <a:lvl5pPr marL="2001838" indent="-173038"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Department of Agricultural &amp; Applied Economics (AAE)</a:t>
            </a:r>
            <a:endParaRPr lang="en-US" dirty="0"/>
          </a:p>
        </p:txBody>
      </p:sp>
    </p:spTree>
    <p:extLst>
      <p:ext uri="{BB962C8B-B14F-4D97-AF65-F5344CB8AC3E}">
        <p14:creationId xmlns:p14="http://schemas.microsoft.com/office/powerpoint/2010/main" val="25254791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4" r:id="rId3"/>
    <p:sldLayoutId id="2147483663" r:id="rId4"/>
    <p:sldLayoutId id="2147483666" r:id="rId5"/>
    <p:sldLayoutId id="2147483667" r:id="rId6"/>
    <p:sldLayoutId id="2147483677" r:id="rId7"/>
    <p:sldLayoutId id="2147483678" r:id="rId8"/>
    <p:sldLayoutId id="2147483686" r:id="rId9"/>
    <p:sldLayoutId id="2147483697" r:id="rId10"/>
  </p:sldLayoutIdLst>
  <p:hf sldNum="0" hdr="0" ftr="0" dt="0"/>
  <p:txStyles>
    <p:titleStyle>
      <a:lvl1pPr algn="l" defTabSz="914400" rtl="0" eaLnBrk="1" latinLnBrk="0" hangingPunct="1">
        <a:lnSpc>
          <a:spcPct val="90000"/>
        </a:lnSpc>
        <a:spcBef>
          <a:spcPct val="0"/>
        </a:spcBef>
        <a:buNone/>
        <a:defRPr sz="3200" b="1" i="0" kern="1200">
          <a:solidFill>
            <a:srgbClr val="C00000"/>
          </a:solidFill>
          <a:latin typeface="Red Hat Display Black" panose="02010303040201060303" pitchFamily="2" charset="0"/>
          <a:ea typeface="Red Hat Display Black" panose="02010303040201060303" pitchFamily="2" charset="0"/>
          <a:cs typeface="Red Hat Display Black" panose="02010303040201060303" pitchFamily="2" charset="0"/>
        </a:defRPr>
      </a:lvl1pPr>
    </p:titleStyle>
    <p:bodyStyle>
      <a:lvl1pPr marL="176213" indent="-176213" algn="l" defTabSz="914400" rtl="0" eaLnBrk="1" latinLnBrk="0" hangingPunct="1">
        <a:lnSpc>
          <a:spcPct val="90000"/>
        </a:lnSpc>
        <a:spcBef>
          <a:spcPts val="1000"/>
        </a:spcBef>
        <a:buClr>
          <a:schemeClr val="accent1"/>
        </a:buClr>
        <a:buSzPct val="90000"/>
        <a:buFont typeface="Arial" panose="020B0604020202020204" pitchFamily="34" charset="0"/>
        <a:buChar char="•"/>
        <a:tabLst/>
        <a:defRPr sz="1800" b="1"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1pPr>
      <a:lvl2pPr marL="635000" indent="-17780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2pPr>
      <a:lvl3pPr marL="1092200" indent="-17780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3pPr>
      <a:lvl4pPr marL="1543050" indent="-17145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4pPr>
      <a:lvl5pPr marL="2001838" indent="-173038"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 userDrawn="1">
          <p15:clr>
            <a:srgbClr val="F26B43"/>
          </p15:clr>
        </p15:guide>
        <p15:guide id="2" pos="72" userDrawn="1">
          <p15:clr>
            <a:srgbClr val="F26B43"/>
          </p15:clr>
        </p15:guide>
        <p15:guide id="3" pos="7608" userDrawn="1">
          <p15:clr>
            <a:srgbClr val="F26B43"/>
          </p15:clr>
        </p15:guide>
        <p15:guide id="4" pos="312" userDrawn="1">
          <p15:clr>
            <a:srgbClr val="F26B43"/>
          </p15:clr>
        </p15:guide>
        <p15:guide id="5" pos="7248" userDrawn="1">
          <p15:clr>
            <a:srgbClr val="F26B43"/>
          </p15:clr>
        </p15:guide>
        <p15:guide id="6" orient="horz" pos="4248" userDrawn="1">
          <p15:clr>
            <a:srgbClr val="F26B43"/>
          </p15:clr>
        </p15:guide>
        <p15:guide id="7" orient="horz" pos="288" userDrawn="1">
          <p15:clr>
            <a:srgbClr val="F26B43"/>
          </p15:clr>
        </p15:guide>
        <p15:guide id="8" orient="horz" pos="960" userDrawn="1">
          <p15:clr>
            <a:srgbClr val="F26B43"/>
          </p15:clr>
        </p15:guide>
        <p15:guide id="9" pos="7032" userDrawn="1">
          <p15:clr>
            <a:srgbClr val="F26B43"/>
          </p15:clr>
        </p15:guide>
        <p15:guide id="10" pos="936" userDrawn="1">
          <p15:clr>
            <a:srgbClr val="F26B43"/>
          </p15:clr>
        </p15:guide>
        <p15:guide id="11" orient="horz" pos="1152" userDrawn="1">
          <p15:clr>
            <a:srgbClr val="F26B43"/>
          </p15:clr>
        </p15:guide>
        <p15:guide id="12" orient="horz" pos="396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5300" y="457200"/>
            <a:ext cx="10668000" cy="1066800"/>
          </a:xfrm>
          <a:prstGeom prst="rect">
            <a:avLst/>
          </a:prstGeom>
        </p:spPr>
        <p:txBody>
          <a:bodyPr vert="horz" lIns="0" tIns="4572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1485900" y="1828799"/>
            <a:ext cx="9677400" cy="4457701"/>
          </a:xfrm>
          <a:prstGeom prst="rect">
            <a:avLst/>
          </a:prstGeom>
        </p:spPr>
        <p:txBody>
          <a:bodyPr vert="horz" lIns="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EF1B1986-83A7-3542-BAD9-60B6AA5AD8E5}"/>
              </a:ext>
              <a:ext uri="{C183D7F6-B498-43B3-948B-1728B52AA6E4}">
                <adec:decorative xmlns:adec="http://schemas.microsoft.com/office/drawing/2017/decorative" val="1"/>
              </a:ext>
            </a:extLst>
          </p:cNvPr>
          <p:cNvSpPr/>
          <p:nvPr userDrawn="1"/>
        </p:nvSpPr>
        <p:spPr>
          <a:xfrm>
            <a:off x="11507059" y="0"/>
            <a:ext cx="570641" cy="102440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UW–Madison red crest logo&#10;">
            <a:extLst>
              <a:ext uri="{FF2B5EF4-FFF2-40B4-BE49-F238E27FC236}">
                <a16:creationId xmlns:a16="http://schemas.microsoft.com/office/drawing/2014/main" id="{0E552B7F-AB27-DB49-8004-05CB28567967}"/>
              </a:ext>
            </a:extLst>
          </p:cNvPr>
          <p:cNvPicPr>
            <a:picLocks noChangeAspect="1"/>
          </p:cNvPicPr>
          <p:nvPr userDrawn="1"/>
        </p:nvPicPr>
        <p:blipFill>
          <a:blip r:embed="rId11"/>
          <a:stretch>
            <a:fillRect/>
          </a:stretch>
        </p:blipFill>
        <p:spPr>
          <a:xfrm>
            <a:off x="11564318" y="222225"/>
            <a:ext cx="456122" cy="716763"/>
          </a:xfrm>
          <a:prstGeom prst="rect">
            <a:avLst/>
          </a:prstGeom>
        </p:spPr>
      </p:pic>
      <p:sp>
        <p:nvSpPr>
          <p:cNvPr id="4" name="Text Placeholder 12">
            <a:extLst>
              <a:ext uri="{FF2B5EF4-FFF2-40B4-BE49-F238E27FC236}">
                <a16:creationId xmlns:a16="http://schemas.microsoft.com/office/drawing/2014/main" id="{8216E821-E8B9-8472-43CC-DEC4F0CB6372}"/>
              </a:ext>
            </a:extLst>
          </p:cNvPr>
          <p:cNvSpPr txBox="1">
            <a:spLocks/>
          </p:cNvSpPr>
          <p:nvPr userDrawn="1"/>
        </p:nvSpPr>
        <p:spPr>
          <a:xfrm>
            <a:off x="8277225" y="6505057"/>
            <a:ext cx="2952751" cy="324191"/>
          </a:xfrm>
          <a:prstGeom prst="rect">
            <a:avLst/>
          </a:prstGeom>
          <a:solidFill>
            <a:schemeClr val="accent1"/>
          </a:solidFill>
          <a:ln>
            <a:noFill/>
          </a:ln>
        </p:spPr>
        <p:txBody>
          <a:bodyPr wrap="square" lIns="274320" tIns="64008" rIns="182880" bIns="91440" anchor="ctr" anchorCtr="0">
            <a:spAutoFit/>
          </a:bodyPr>
          <a:lstStyle>
            <a:lvl1pPr marL="0" indent="0" algn="ctr" defTabSz="914400" rtl="0" eaLnBrk="1" latinLnBrk="0" hangingPunct="1">
              <a:lnSpc>
                <a:spcPct val="90000"/>
              </a:lnSpc>
              <a:spcBef>
                <a:spcPts val="1000"/>
              </a:spcBef>
              <a:buClr>
                <a:schemeClr val="accent1"/>
              </a:buClr>
              <a:buSzPct val="90000"/>
              <a:buFont typeface="Arial" panose="020B0604020202020204" pitchFamily="34" charset="0"/>
              <a:buNone/>
              <a:tabLst/>
              <a:defRPr sz="1200" b="0" i="0" kern="1200">
                <a:solidFill>
                  <a:schemeClr val="bg1"/>
                </a:solidFill>
                <a:latin typeface="Red Hat Text" panose="02010303040201060303" pitchFamily="2" charset="0"/>
                <a:ea typeface="Red Hat Text" panose="02010303040201060303" pitchFamily="2" charset="0"/>
                <a:cs typeface="Red Hat Text" panose="02010303040201060303" pitchFamily="2" charset="0"/>
              </a:defRPr>
            </a:lvl1pPr>
            <a:lvl2pPr marL="635000" indent="-17780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2pPr>
            <a:lvl3pPr marL="1092200" indent="-17780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3pPr>
            <a:lvl4pPr marL="1543050" indent="-17145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4pPr>
            <a:lvl5pPr marL="2001838" indent="-173038"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AAE 419 Agricultural Finance</a:t>
            </a:r>
            <a:endParaRPr lang="en-US" dirty="0"/>
          </a:p>
        </p:txBody>
      </p:sp>
      <p:sp>
        <p:nvSpPr>
          <p:cNvPr id="6" name="Text Placeholder 12">
            <a:extLst>
              <a:ext uri="{FF2B5EF4-FFF2-40B4-BE49-F238E27FC236}">
                <a16:creationId xmlns:a16="http://schemas.microsoft.com/office/drawing/2014/main" id="{39FEA56F-1073-1B7A-5E40-DE3D94A5291A}"/>
              </a:ext>
            </a:extLst>
          </p:cNvPr>
          <p:cNvSpPr txBox="1">
            <a:spLocks/>
          </p:cNvSpPr>
          <p:nvPr userDrawn="1"/>
        </p:nvSpPr>
        <p:spPr>
          <a:xfrm>
            <a:off x="1" y="6512238"/>
            <a:ext cx="4419600" cy="324191"/>
          </a:xfrm>
          <a:prstGeom prst="rect">
            <a:avLst/>
          </a:prstGeom>
          <a:solidFill>
            <a:schemeClr val="accent1"/>
          </a:solidFill>
          <a:ln>
            <a:noFill/>
          </a:ln>
        </p:spPr>
        <p:txBody>
          <a:bodyPr wrap="square" lIns="274320" tIns="64008" rIns="182880" bIns="91440" anchor="ctr" anchorCtr="0">
            <a:spAutoFit/>
          </a:bodyPr>
          <a:lstStyle>
            <a:lvl1pPr marL="0" indent="0" algn="l" defTabSz="914400" rtl="0" eaLnBrk="1" latinLnBrk="0" hangingPunct="1">
              <a:lnSpc>
                <a:spcPct val="90000"/>
              </a:lnSpc>
              <a:spcBef>
                <a:spcPts val="1000"/>
              </a:spcBef>
              <a:buClr>
                <a:schemeClr val="accent1"/>
              </a:buClr>
              <a:buSzPct val="90000"/>
              <a:buFont typeface="Arial" panose="020B0604020202020204" pitchFamily="34" charset="0"/>
              <a:buNone/>
              <a:tabLst/>
              <a:defRPr sz="1200" b="0" i="0" kern="1200">
                <a:solidFill>
                  <a:schemeClr val="bg1"/>
                </a:solidFill>
                <a:latin typeface="Red Hat Text" panose="02010303040201060303" pitchFamily="2" charset="0"/>
                <a:ea typeface="Red Hat Text" panose="02010303040201060303" pitchFamily="2" charset="0"/>
                <a:cs typeface="Red Hat Text" panose="02010303040201060303" pitchFamily="2" charset="0"/>
              </a:defRPr>
            </a:lvl1pPr>
            <a:lvl2pPr marL="635000" indent="-17780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2pPr>
            <a:lvl3pPr marL="1092200" indent="-17780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3pPr>
            <a:lvl4pPr marL="1543050" indent="-171450"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4pPr>
            <a:lvl5pPr marL="2001838" indent="-173038" algn="l" defTabSz="914400" rtl="0" eaLnBrk="1" latinLnBrk="0" hangingPunct="1">
              <a:lnSpc>
                <a:spcPct val="90000"/>
              </a:lnSpc>
              <a:spcBef>
                <a:spcPts val="500"/>
              </a:spcBef>
              <a:buFont typeface="Arial" panose="020B0604020202020204" pitchFamily="34" charset="0"/>
              <a:buChar char="•"/>
              <a:tabLst/>
              <a:defRPr sz="14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Department of Agricultural &amp; Applied Economics (AAE)</a:t>
            </a:r>
            <a:endParaRPr lang="en-US" dirty="0"/>
          </a:p>
        </p:txBody>
      </p:sp>
    </p:spTree>
    <p:extLst>
      <p:ext uri="{BB962C8B-B14F-4D97-AF65-F5344CB8AC3E}">
        <p14:creationId xmlns:p14="http://schemas.microsoft.com/office/powerpoint/2010/main" val="164017077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Lst>
  <p:txStyles>
    <p:titleStyle>
      <a:lvl1pPr algn="l" defTabSz="914400" rtl="0" eaLnBrk="1" latinLnBrk="0" hangingPunct="1">
        <a:lnSpc>
          <a:spcPct val="90000"/>
        </a:lnSpc>
        <a:spcBef>
          <a:spcPct val="0"/>
        </a:spcBef>
        <a:buNone/>
        <a:defRPr sz="3200" b="1" i="0" kern="1200">
          <a:solidFill>
            <a:srgbClr val="C00000"/>
          </a:solidFill>
          <a:latin typeface="Red Hat Display Black" panose="02010303040201060303" pitchFamily="2" charset="0"/>
          <a:ea typeface="Red Hat Display Black" panose="02010303040201060303" pitchFamily="2" charset="0"/>
          <a:cs typeface="Red Hat Display Black" panose="02010303040201060303" pitchFamily="2" charset="0"/>
        </a:defRPr>
      </a:lvl1pPr>
    </p:titleStyle>
    <p:bodyStyle>
      <a:lvl1pPr marL="176213" indent="-176213" algn="l" defTabSz="914400" rtl="0" eaLnBrk="1" latinLnBrk="0" hangingPunct="1">
        <a:lnSpc>
          <a:spcPct val="90000"/>
        </a:lnSpc>
        <a:spcBef>
          <a:spcPts val="1000"/>
        </a:spcBef>
        <a:buClr>
          <a:schemeClr val="accent1"/>
        </a:buClr>
        <a:buSzPct val="90000"/>
        <a:buFont typeface="Arial" panose="020B0604020202020204" pitchFamily="34" charset="0"/>
        <a:buChar char="•"/>
        <a:tabLst/>
        <a:defRPr sz="26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1pPr>
      <a:lvl2pPr marL="635000" indent="-177800" algn="l" defTabSz="914400" rtl="0" eaLnBrk="1" latinLnBrk="0" hangingPunct="1">
        <a:lnSpc>
          <a:spcPct val="90000"/>
        </a:lnSpc>
        <a:spcBef>
          <a:spcPts val="500"/>
        </a:spcBef>
        <a:buFont typeface="Arial" panose="020B0604020202020204" pitchFamily="34" charset="0"/>
        <a:buChar char="•"/>
        <a:tabLst/>
        <a:defRPr sz="21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2pPr>
      <a:lvl3pPr marL="1092200" indent="-177800" algn="l" defTabSz="914400" rtl="0" eaLnBrk="1" latinLnBrk="0" hangingPunct="1">
        <a:lnSpc>
          <a:spcPct val="90000"/>
        </a:lnSpc>
        <a:spcBef>
          <a:spcPts val="500"/>
        </a:spcBef>
        <a:buFont typeface="Arial" panose="020B0604020202020204" pitchFamily="34" charset="0"/>
        <a:buChar char="•"/>
        <a:tabLst/>
        <a:defRPr sz="20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3pPr>
      <a:lvl4pPr marL="1543050" indent="-17145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4pPr>
      <a:lvl5pPr marL="2001838" indent="-173038"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Red Hat Text" panose="02010303040201060303" pitchFamily="2" charset="0"/>
          <a:ea typeface="Red Hat Text" panose="02010303040201060303" pitchFamily="2" charset="0"/>
          <a:cs typeface="Red Hat Text" panose="02010303040201060303"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
          <p15:clr>
            <a:srgbClr val="F26B43"/>
          </p15:clr>
        </p15:guide>
        <p15:guide id="2" pos="72">
          <p15:clr>
            <a:srgbClr val="F26B43"/>
          </p15:clr>
        </p15:guide>
        <p15:guide id="3" pos="7608">
          <p15:clr>
            <a:srgbClr val="F26B43"/>
          </p15:clr>
        </p15:guide>
        <p15:guide id="4" pos="312">
          <p15:clr>
            <a:srgbClr val="F26B43"/>
          </p15:clr>
        </p15:guide>
        <p15:guide id="5" pos="7248">
          <p15:clr>
            <a:srgbClr val="F26B43"/>
          </p15:clr>
        </p15:guide>
        <p15:guide id="6" orient="horz" pos="4248">
          <p15:clr>
            <a:srgbClr val="F26B43"/>
          </p15:clr>
        </p15:guide>
        <p15:guide id="7" orient="horz" pos="288">
          <p15:clr>
            <a:srgbClr val="F26B43"/>
          </p15:clr>
        </p15:guide>
        <p15:guide id="8" orient="horz" pos="960">
          <p15:clr>
            <a:srgbClr val="F26B43"/>
          </p15:clr>
        </p15:guide>
        <p15:guide id="9" pos="7032">
          <p15:clr>
            <a:srgbClr val="F26B43"/>
          </p15:clr>
        </p15:guide>
        <p15:guide id="10" pos="936">
          <p15:clr>
            <a:srgbClr val="F26B43"/>
          </p15:clr>
        </p15:guide>
        <p15:guide id="11" orient="horz" pos="1152">
          <p15:clr>
            <a:srgbClr val="F26B43"/>
          </p15:clr>
        </p15:guide>
        <p15:guide id="12" orient="horz" pos="396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data.wisc.edu/tableau/" TargetMode="Externa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ecis.cornell.edu/jy348/LaborAFVC"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hyperlink" Target="https://github.com/fedscornell/AAE625_25"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fedscornell?tab=repositories&amp;q=&amp;type=&amp;language=&amp;sort="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hyperlink" Target="https://github.coecis.cornell.edu/orgs/FEDS-Research/repositori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hyperlink" Target="https://canvas.wisc.edu/courses/450492/files/43803016?module_item_id=8215053"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mailto:jing.yi@wisc.edu" TargetMode="Externa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fedscornell/AAE625_25.git" TargetMode="Externa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anaconda.com/products/individual" TargetMode="Externa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hyperlink" Target="https://canvas.wisc.edu/courses/450492/assignments/2613328?module_item_id=8215372" TargetMode="External"/><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www.microsoft.com/en-us/sql-server/sql-server-downloads" TargetMode="Externa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hyperlink" Target="https://public.tableau.com/app/profile/feds5440/vizzes#!/?newProfile=&amp;activeTab=0" TargetMode="External"/><Relationship Id="rId7"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0.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image" Target="../media/image6.gif"/><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www.amazon.com/Agribusiness-Management-Freddie-L-Barnard/dp/0367341948/ref=sr_1_1?crid=1N87V9RK565KG&amp;keywords=Agribusiness+Management+barnard&amp;qid=1664389460&amp;qu=eyJxc2MiOiIwLjk3IiwicXNhIjoiMS4wMCIsInFzcCI6IjAuOTkifQ%3D%3D&amp;s=books&amp;sprefix=agribusiness+management+barnard%2Cstripbooks%2C59&amp;sr=1-1&amp;ufe=app_do%3Aamzn1.fos.08f69ac3-fd3d-4b88-bca2-8997e41410bb"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hyperlink" Target="https://www.amazon.com/Managerial-Economics-Theory-Applications-Eighth/dp/0393124495" TargetMode="External"/><Relationship Id="rId4" Type="http://schemas.openxmlformats.org/officeDocument/2006/relationships/hyperlink" Target="https://www.amazon.com/Introduction-Agricultural-Economics-Trades-Technology/dp/013460282X"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297C0B-4763-30D7-E66D-507188FF5EFA}"/>
              </a:ext>
            </a:extLst>
          </p:cNvPr>
          <p:cNvSpPr>
            <a:spLocks noGrp="1"/>
          </p:cNvSpPr>
          <p:nvPr>
            <p:ph type="title"/>
          </p:nvPr>
        </p:nvSpPr>
        <p:spPr>
          <a:xfrm>
            <a:off x="806167" y="1031966"/>
            <a:ext cx="11041844" cy="1032539"/>
          </a:xfrm>
        </p:spPr>
        <p:txBody>
          <a:bodyPr>
            <a:noAutofit/>
          </a:bodyPr>
          <a:lstStyle/>
          <a:p>
            <a:r>
              <a:rPr lang="en-US" sz="3200" dirty="0">
                <a:solidFill>
                  <a:srgbClr val="C00000"/>
                </a:solidFill>
              </a:rPr>
              <a:t>AAE 625 Agribusiness Economics &amp; Management</a:t>
            </a:r>
          </a:p>
        </p:txBody>
      </p:sp>
      <p:sp>
        <p:nvSpPr>
          <p:cNvPr id="2" name="Text Placeholder 1">
            <a:extLst>
              <a:ext uri="{FF2B5EF4-FFF2-40B4-BE49-F238E27FC236}">
                <a16:creationId xmlns:a16="http://schemas.microsoft.com/office/drawing/2014/main" id="{FA512310-CD8C-22A8-3B35-C24D5EAE98EC}"/>
              </a:ext>
            </a:extLst>
          </p:cNvPr>
          <p:cNvSpPr>
            <a:spLocks noGrp="1"/>
          </p:cNvSpPr>
          <p:nvPr>
            <p:ph type="body" sz="quarter" idx="12"/>
          </p:nvPr>
        </p:nvSpPr>
        <p:spPr>
          <a:xfrm>
            <a:off x="851889" y="3519488"/>
            <a:ext cx="10495562" cy="701877"/>
          </a:xfrm>
        </p:spPr>
        <p:txBody>
          <a:bodyPr/>
          <a:lstStyle/>
          <a:p>
            <a:r>
              <a:rPr lang="en-US" sz="2000" b="0" dirty="0">
                <a:solidFill>
                  <a:schemeClr val="tx1"/>
                </a:solidFill>
              </a:rPr>
              <a:t>Slides prepared for the 1st week of AAE 625 Agribusiness Economics &amp; Management</a:t>
            </a:r>
          </a:p>
          <a:p>
            <a:r>
              <a:rPr lang="en-US" sz="2000" b="0" dirty="0">
                <a:solidFill>
                  <a:schemeClr val="tx1"/>
                </a:solidFill>
              </a:rPr>
              <a:t>Jing Yi, PhD</a:t>
            </a:r>
          </a:p>
          <a:p>
            <a:r>
              <a:rPr lang="en-US" sz="2000" b="0" dirty="0">
                <a:solidFill>
                  <a:schemeClr val="tx1"/>
                </a:solidFill>
              </a:rPr>
              <a:t>Department of Agricultural &amp; Applied Economics (AAE)</a:t>
            </a:r>
          </a:p>
          <a:p>
            <a:r>
              <a:rPr lang="en-US" sz="2000" b="0" dirty="0">
                <a:solidFill>
                  <a:schemeClr val="tx1"/>
                </a:solidFill>
              </a:rPr>
              <a:t>University of Wisconsin - Madison</a:t>
            </a:r>
          </a:p>
        </p:txBody>
      </p:sp>
      <p:sp>
        <p:nvSpPr>
          <p:cNvPr id="3" name="Text Placeholder 2">
            <a:extLst>
              <a:ext uri="{FF2B5EF4-FFF2-40B4-BE49-F238E27FC236}">
                <a16:creationId xmlns:a16="http://schemas.microsoft.com/office/drawing/2014/main" id="{B5E0781E-1943-2597-D18E-0E33F14C5675}"/>
              </a:ext>
            </a:extLst>
          </p:cNvPr>
          <p:cNvSpPr>
            <a:spLocks noGrp="1"/>
          </p:cNvSpPr>
          <p:nvPr>
            <p:ph type="body" sz="quarter" idx="13"/>
          </p:nvPr>
        </p:nvSpPr>
        <p:spPr/>
        <p:txBody>
          <a:bodyPr>
            <a:normAutofit fontScale="92500" lnSpcReduction="10000"/>
          </a:bodyPr>
          <a:lstStyle/>
          <a:p>
            <a:r>
              <a:rPr lang="en-US" dirty="0"/>
              <a:t>Jing Yi, Faculty Associate, Department of Agricultural &amp; Applied Economics (AAE), </a:t>
            </a:r>
            <a:r>
              <a:rPr lang="en-US" dirty="0" err="1"/>
              <a:t>jing.yi@wisc.edu</a:t>
            </a:r>
            <a:endParaRPr lang="en-US" dirty="0"/>
          </a:p>
        </p:txBody>
      </p:sp>
    </p:spTree>
    <p:extLst>
      <p:ext uri="{BB962C8B-B14F-4D97-AF65-F5344CB8AC3E}">
        <p14:creationId xmlns:p14="http://schemas.microsoft.com/office/powerpoint/2010/main" val="14877721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DE621-BB34-35E4-E7DA-A7E70482AA03}"/>
              </a:ext>
            </a:extLst>
          </p:cNvPr>
          <p:cNvSpPr>
            <a:spLocks noGrp="1"/>
          </p:cNvSpPr>
          <p:nvPr>
            <p:ph type="title"/>
          </p:nvPr>
        </p:nvSpPr>
        <p:spPr/>
        <p:txBody>
          <a:bodyPr/>
          <a:lstStyle/>
          <a:p>
            <a:r>
              <a:rPr lang="en-US" dirty="0"/>
              <a:t>Class Preparation</a:t>
            </a:r>
          </a:p>
        </p:txBody>
      </p:sp>
      <p:sp>
        <p:nvSpPr>
          <p:cNvPr id="3" name="Content Placeholder 2">
            <a:extLst>
              <a:ext uri="{FF2B5EF4-FFF2-40B4-BE49-F238E27FC236}">
                <a16:creationId xmlns:a16="http://schemas.microsoft.com/office/drawing/2014/main" id="{FF74C612-1610-982F-CA7B-66B6F484DDCB}"/>
              </a:ext>
            </a:extLst>
          </p:cNvPr>
          <p:cNvSpPr>
            <a:spLocks noGrp="1"/>
          </p:cNvSpPr>
          <p:nvPr>
            <p:ph idx="1"/>
          </p:nvPr>
        </p:nvSpPr>
        <p:spPr/>
        <p:txBody>
          <a:bodyPr>
            <a:normAutofit fontScale="92500" lnSpcReduction="10000"/>
          </a:bodyPr>
          <a:lstStyle/>
          <a:p>
            <a:pPr marL="285750" indent="-285750">
              <a:buFont typeface="Arial" panose="020B0604020202020204" pitchFamily="34" charset="0"/>
              <a:buChar char="•"/>
            </a:pPr>
            <a:r>
              <a:rPr lang="en-US" dirty="0"/>
              <a:t>EXCEL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Python</a:t>
            </a:r>
          </a:p>
          <a:p>
            <a:pPr marL="920750" lvl="1" indent="-285750"/>
            <a:r>
              <a:rPr lang="en-US" dirty="0"/>
              <a:t>Example</a:t>
            </a:r>
          </a:p>
          <a:p>
            <a:pPr marL="920750" lvl="1" indent="-285750"/>
            <a:r>
              <a:rPr lang="en-US" dirty="0"/>
              <a:t>Anaconda</a:t>
            </a:r>
          </a:p>
          <a:p>
            <a:pPr marL="920750" lvl="1" indent="-285750"/>
            <a:r>
              <a:rPr lang="en-US" dirty="0"/>
              <a:t>VS Code</a:t>
            </a:r>
          </a:p>
          <a:p>
            <a:pPr lvl="1"/>
            <a:endParaRPr lang="en-US" dirty="0"/>
          </a:p>
          <a:p>
            <a:pPr marL="285750" indent="-285750">
              <a:buFont typeface="Arial" panose="020B0604020202020204" pitchFamily="34" charset="0"/>
              <a:buChar char="•"/>
            </a:pPr>
            <a:r>
              <a:rPr lang="en-US" dirty="0"/>
              <a:t>GitHub</a:t>
            </a:r>
          </a:p>
          <a:p>
            <a:pPr marL="920750" lvl="1" indent="-285750"/>
            <a:r>
              <a:rPr lang="en-US" dirty="0"/>
              <a:t>Enterprise, Private</a:t>
            </a:r>
          </a:p>
          <a:p>
            <a:pPr marL="920750" lvl="1" indent="-285750"/>
            <a:endParaRPr lang="en-US" dirty="0"/>
          </a:p>
          <a:p>
            <a:pPr marL="285750" indent="-285750">
              <a:buFont typeface="Arial" panose="020B0604020202020204" pitchFamily="34" charset="0"/>
              <a:buChar char="•"/>
            </a:pPr>
            <a:r>
              <a:rPr lang="en-US" dirty="0"/>
              <a:t>Website</a:t>
            </a:r>
          </a:p>
          <a:p>
            <a:endParaRPr lang="en-US" dirty="0"/>
          </a:p>
          <a:p>
            <a:pPr marL="285750" indent="-285750">
              <a:buFont typeface="Arial" panose="020B0604020202020204" pitchFamily="34" charset="0"/>
              <a:buChar char="•"/>
            </a:pPr>
            <a:r>
              <a:rPr lang="en-US" dirty="0"/>
              <a:t>SQL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Tableau</a:t>
            </a:r>
          </a:p>
          <a:p>
            <a:pPr lvl="1"/>
            <a:r>
              <a:rPr lang="en-US" dirty="0"/>
              <a:t>Installation: </a:t>
            </a:r>
            <a:r>
              <a:rPr lang="en-US" dirty="0">
                <a:hlinkClick r:id="rId2"/>
              </a:rPr>
              <a:t>https://data.wisc.edu/tableau/</a:t>
            </a:r>
            <a:endParaRPr lang="en-US" dirty="0"/>
          </a:p>
          <a:p>
            <a:endParaRPr lang="en-US" dirty="0"/>
          </a:p>
          <a:p>
            <a:endParaRPr lang="en-US" dirty="0"/>
          </a:p>
          <a:p>
            <a:pPr lvl="2"/>
            <a:endParaRPr lang="en-US" dirty="0"/>
          </a:p>
        </p:txBody>
      </p:sp>
    </p:spTree>
    <p:extLst>
      <p:ext uri="{BB962C8B-B14F-4D97-AF65-F5344CB8AC3E}">
        <p14:creationId xmlns:p14="http://schemas.microsoft.com/office/powerpoint/2010/main" val="4258294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A7C27E-541A-E0E9-B1D9-80CC086CE2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E3C938-1745-A054-69DC-5FD4BD8DF490}"/>
              </a:ext>
            </a:extLst>
          </p:cNvPr>
          <p:cNvSpPr>
            <a:spLocks noGrp="1"/>
          </p:cNvSpPr>
          <p:nvPr>
            <p:ph type="title"/>
          </p:nvPr>
        </p:nvSpPr>
        <p:spPr/>
        <p:txBody>
          <a:bodyPr/>
          <a:lstStyle/>
          <a:p>
            <a:r>
              <a:rPr lang="en-US" dirty="0"/>
              <a:t>Class Preparation</a:t>
            </a:r>
          </a:p>
        </p:txBody>
      </p:sp>
      <p:sp>
        <p:nvSpPr>
          <p:cNvPr id="3" name="Content Placeholder 2">
            <a:extLst>
              <a:ext uri="{FF2B5EF4-FFF2-40B4-BE49-F238E27FC236}">
                <a16:creationId xmlns:a16="http://schemas.microsoft.com/office/drawing/2014/main" id="{B9CFF3A7-2CDE-1F26-7924-ED286D14C74A}"/>
              </a:ext>
            </a:extLst>
          </p:cNvPr>
          <p:cNvSpPr>
            <a:spLocks noGrp="1"/>
          </p:cNvSpPr>
          <p:nvPr>
            <p:ph idx="1"/>
          </p:nvPr>
        </p:nvSpPr>
        <p:spPr/>
        <p:txBody>
          <a:bodyPr>
            <a:normAutofit/>
          </a:bodyPr>
          <a:lstStyle/>
          <a:p>
            <a:pPr marL="285750" indent="-285750">
              <a:buFont typeface="Arial" panose="020B0604020202020204" pitchFamily="34" charset="0"/>
              <a:buChar char="•"/>
            </a:pPr>
            <a:r>
              <a:rPr lang="en-US" sz="4800" dirty="0"/>
              <a:t>Install Excel</a:t>
            </a:r>
          </a:p>
          <a:p>
            <a:pPr marL="457200" lvl="1" indent="0">
              <a:lnSpc>
                <a:spcPct val="115000"/>
              </a:lnSpc>
              <a:buNone/>
            </a:pPr>
            <a:endParaRPr lang="en-US" sz="4800" dirty="0"/>
          </a:p>
          <a:p>
            <a:endParaRPr lang="en-US" sz="4800" dirty="0"/>
          </a:p>
        </p:txBody>
      </p:sp>
    </p:spTree>
    <p:extLst>
      <p:ext uri="{BB962C8B-B14F-4D97-AF65-F5344CB8AC3E}">
        <p14:creationId xmlns:p14="http://schemas.microsoft.com/office/powerpoint/2010/main" val="3182487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E1553-141A-FBC6-35C6-D15D8E221F7E}"/>
              </a:ext>
            </a:extLst>
          </p:cNvPr>
          <p:cNvSpPr>
            <a:spLocks noGrp="1"/>
          </p:cNvSpPr>
          <p:nvPr>
            <p:ph type="title"/>
          </p:nvPr>
        </p:nvSpPr>
        <p:spPr/>
        <p:txBody>
          <a:bodyPr>
            <a:normAutofit/>
          </a:bodyPr>
          <a:lstStyle/>
          <a:p>
            <a:r>
              <a:rPr lang="en-US" dirty="0"/>
              <a:t>Class Preparation: </a:t>
            </a:r>
            <a:r>
              <a:rPr lang="en-US" sz="3600" dirty="0">
                <a:solidFill>
                  <a:schemeClr val="accent1"/>
                </a:solidFill>
              </a:rPr>
              <a:t>GitHub</a:t>
            </a:r>
            <a:endParaRPr lang="en-US" dirty="0">
              <a:solidFill>
                <a:schemeClr val="accent1"/>
              </a:solidFill>
            </a:endParaRPr>
          </a:p>
        </p:txBody>
      </p:sp>
      <p:sp>
        <p:nvSpPr>
          <p:cNvPr id="3" name="Content Placeholder 2">
            <a:extLst>
              <a:ext uri="{FF2B5EF4-FFF2-40B4-BE49-F238E27FC236}">
                <a16:creationId xmlns:a16="http://schemas.microsoft.com/office/drawing/2014/main" id="{C7B56AA1-D805-5D20-EDA2-06AB2EE27A52}"/>
              </a:ext>
            </a:extLst>
          </p:cNvPr>
          <p:cNvSpPr>
            <a:spLocks noGrp="1"/>
          </p:cNvSpPr>
          <p:nvPr>
            <p:ph idx="1"/>
          </p:nvPr>
        </p:nvSpPr>
        <p:spPr/>
        <p:txBody>
          <a:bodyPr>
            <a:normAutofit/>
          </a:bodyPr>
          <a:lstStyle/>
          <a:p>
            <a:pPr marL="285750" indent="-285750">
              <a:buFont typeface="Arial" panose="020B0604020202020204" pitchFamily="34" charset="0"/>
              <a:buChar char="•"/>
            </a:pPr>
            <a:r>
              <a:rPr lang="en-US" sz="3200" b="0" dirty="0"/>
              <a:t>A web-based platform for version control and collaboration.</a:t>
            </a:r>
          </a:p>
          <a:p>
            <a:pPr marL="285750" indent="-285750">
              <a:buFont typeface="Arial" panose="020B0604020202020204" pitchFamily="34" charset="0"/>
              <a:buChar char="•"/>
            </a:pPr>
            <a:r>
              <a:rPr lang="en-US" sz="3200" b="0" dirty="0"/>
              <a:t>Hosts code repositories and tracks changes.</a:t>
            </a:r>
          </a:p>
          <a:p>
            <a:pPr marL="285750" indent="-285750">
              <a:buFont typeface="Arial" panose="020B0604020202020204" pitchFamily="34" charset="0"/>
              <a:buChar char="•"/>
            </a:pPr>
            <a:r>
              <a:rPr lang="en-US" sz="3200" b="0" dirty="0"/>
              <a:t>Example (Please note that you won’t be able to view these private pages on your computer)</a:t>
            </a:r>
          </a:p>
          <a:p>
            <a:pPr marL="920750" lvl="1" indent="-285750"/>
            <a:r>
              <a:rPr lang="en-US" sz="3200" b="0" dirty="0">
                <a:hlinkClick r:id="rId3"/>
              </a:rPr>
              <a:t>https://github.coecis.cornell.edu/jy348/LaborAFVC</a:t>
            </a:r>
            <a:endParaRPr lang="en-US" sz="3200" b="0" dirty="0"/>
          </a:p>
          <a:p>
            <a:pPr marL="920750" lvl="1" indent="-285750"/>
            <a:r>
              <a:rPr lang="en-US" sz="3200" b="0" dirty="0">
                <a:hlinkClick r:id="rId4"/>
              </a:rPr>
              <a:t>https://github.com/fedscornell/AAE625_25</a:t>
            </a:r>
            <a:endParaRPr lang="en-US" sz="3200" b="0" dirty="0"/>
          </a:p>
          <a:p>
            <a:pPr marL="920750" lvl="1" indent="-285750"/>
            <a:endParaRPr lang="en-US" sz="3200" b="0" dirty="0"/>
          </a:p>
          <a:p>
            <a:pPr marL="920750" lvl="1" indent="-285750"/>
            <a:endParaRPr lang="en-US" sz="3200" b="0" dirty="0"/>
          </a:p>
        </p:txBody>
      </p:sp>
    </p:spTree>
    <p:extLst>
      <p:ext uri="{BB962C8B-B14F-4D97-AF65-F5344CB8AC3E}">
        <p14:creationId xmlns:p14="http://schemas.microsoft.com/office/powerpoint/2010/main" val="5553635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9C33E-F195-2D37-9430-933C2572955B}"/>
              </a:ext>
            </a:extLst>
          </p:cNvPr>
          <p:cNvSpPr>
            <a:spLocks noGrp="1"/>
          </p:cNvSpPr>
          <p:nvPr>
            <p:ph type="title"/>
          </p:nvPr>
        </p:nvSpPr>
        <p:spPr/>
        <p:txBody>
          <a:bodyPr>
            <a:normAutofit/>
          </a:bodyPr>
          <a:lstStyle/>
          <a:p>
            <a:r>
              <a:rPr lang="en-US" dirty="0"/>
              <a:t>GitHub: Personal Accounts vs Enterprise Accounts</a:t>
            </a:r>
          </a:p>
        </p:txBody>
      </p:sp>
      <p:sp>
        <p:nvSpPr>
          <p:cNvPr id="3" name="Content Placeholder 2">
            <a:extLst>
              <a:ext uri="{FF2B5EF4-FFF2-40B4-BE49-F238E27FC236}">
                <a16:creationId xmlns:a16="http://schemas.microsoft.com/office/drawing/2014/main" id="{E661FB91-9831-73AB-6BE0-AE2647FB1120}"/>
              </a:ext>
            </a:extLst>
          </p:cNvPr>
          <p:cNvSpPr>
            <a:spLocks noGrp="1"/>
          </p:cNvSpPr>
          <p:nvPr>
            <p:ph idx="1"/>
          </p:nvPr>
        </p:nvSpPr>
        <p:spPr/>
        <p:txBody>
          <a:bodyPr/>
          <a:lstStyle/>
          <a:p>
            <a:r>
              <a:rPr lang="en-US" dirty="0">
                <a:solidFill>
                  <a:srgbClr val="000000"/>
                </a:solidFill>
                <a:effectLst/>
              </a:rPr>
              <a:t>Personal GitHub Accounts:</a:t>
            </a:r>
          </a:p>
          <a:p>
            <a:pPr marL="285750" indent="-285750">
              <a:buFont typeface="Arial" panose="020B0604020202020204" pitchFamily="34" charset="0"/>
              <a:buChar char="•"/>
            </a:pPr>
            <a:r>
              <a:rPr lang="en-US" b="0" dirty="0">
                <a:solidFill>
                  <a:srgbClr val="000000"/>
                </a:solidFill>
                <a:effectLst/>
              </a:rPr>
              <a:t>Typically used by individual developers for personal projects.</a:t>
            </a:r>
          </a:p>
          <a:p>
            <a:pPr marL="285750" indent="-285750">
              <a:buFont typeface="Arial" panose="020B0604020202020204" pitchFamily="34" charset="0"/>
              <a:buChar char="•"/>
            </a:pPr>
            <a:r>
              <a:rPr lang="en-US" b="0" dirty="0">
                <a:solidFill>
                  <a:srgbClr val="000000"/>
                </a:solidFill>
                <a:effectLst/>
              </a:rPr>
              <a:t>Offers public and private repositories.</a:t>
            </a:r>
          </a:p>
          <a:p>
            <a:pPr marL="285750" indent="-285750">
              <a:buFont typeface="Arial" panose="020B0604020202020204" pitchFamily="34" charset="0"/>
              <a:buChar char="•"/>
            </a:pPr>
            <a:r>
              <a:rPr lang="en-US" b="0" dirty="0">
                <a:solidFill>
                  <a:srgbClr val="000000"/>
                </a:solidFill>
                <a:effectLst/>
              </a:rPr>
              <a:t>Limited access to advanced GitHub features like team management or compliance tools.</a:t>
            </a:r>
          </a:p>
          <a:p>
            <a:pPr marL="285750" indent="-285750">
              <a:buFont typeface="Arial" panose="020B0604020202020204" pitchFamily="34" charset="0"/>
              <a:buChar char="•"/>
            </a:pPr>
            <a:endParaRPr lang="en-US" b="0" dirty="0">
              <a:solidFill>
                <a:srgbClr val="000000"/>
              </a:solidFill>
              <a:effectLst/>
            </a:endParaRPr>
          </a:p>
          <a:p>
            <a:r>
              <a:rPr lang="en-US" dirty="0">
                <a:solidFill>
                  <a:srgbClr val="000000"/>
                </a:solidFill>
                <a:effectLst/>
              </a:rPr>
              <a:t>GitHub Enterprise Accounts:</a:t>
            </a:r>
          </a:p>
          <a:p>
            <a:pPr marL="285750" indent="-285750">
              <a:buFont typeface="Arial" panose="020B0604020202020204" pitchFamily="34" charset="0"/>
              <a:buChar char="•"/>
            </a:pPr>
            <a:r>
              <a:rPr lang="en-US" b="0" dirty="0">
                <a:solidFill>
                  <a:srgbClr val="000000"/>
                </a:solidFill>
                <a:effectLst/>
              </a:rPr>
              <a:t>Designed for businesses and large organizations.</a:t>
            </a:r>
          </a:p>
          <a:p>
            <a:pPr marL="285750" indent="-285750">
              <a:buFont typeface="Arial" panose="020B0604020202020204" pitchFamily="34" charset="0"/>
              <a:buChar char="•"/>
            </a:pPr>
            <a:r>
              <a:rPr lang="en-US" b="0" dirty="0">
                <a:solidFill>
                  <a:srgbClr val="000000"/>
                </a:solidFill>
                <a:effectLst/>
              </a:rPr>
              <a:t>Includes advanced security features like SAML single sign-on, LDAP, and IP allow lists.</a:t>
            </a:r>
          </a:p>
          <a:p>
            <a:pPr marL="285750" indent="-285750">
              <a:buFont typeface="Arial" panose="020B0604020202020204" pitchFamily="34" charset="0"/>
              <a:buChar char="•"/>
            </a:pPr>
            <a:r>
              <a:rPr lang="en-US" b="0" dirty="0">
                <a:solidFill>
                  <a:srgbClr val="000000"/>
                </a:solidFill>
                <a:effectLst/>
              </a:rPr>
              <a:t>Provides organizational tools for managing multiple users, teams, and r</a:t>
            </a:r>
          </a:p>
          <a:p>
            <a:endParaRPr lang="en-US" b="0" dirty="0"/>
          </a:p>
        </p:txBody>
      </p:sp>
    </p:spTree>
    <p:extLst>
      <p:ext uri="{BB962C8B-B14F-4D97-AF65-F5344CB8AC3E}">
        <p14:creationId xmlns:p14="http://schemas.microsoft.com/office/powerpoint/2010/main" val="5257170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27DCF-5F39-A585-9C02-801A5F5DE1A2}"/>
              </a:ext>
            </a:extLst>
          </p:cNvPr>
          <p:cNvSpPr>
            <a:spLocks noGrp="1"/>
          </p:cNvSpPr>
          <p:nvPr>
            <p:ph type="title"/>
          </p:nvPr>
        </p:nvSpPr>
        <p:spPr/>
        <p:txBody>
          <a:bodyPr>
            <a:normAutofit/>
          </a:bodyPr>
          <a:lstStyle/>
          <a:p>
            <a:r>
              <a:rPr lang="en-US" dirty="0"/>
              <a:t>What is a GitHub Repository?</a:t>
            </a:r>
          </a:p>
        </p:txBody>
      </p:sp>
      <p:sp>
        <p:nvSpPr>
          <p:cNvPr id="3" name="Content Placeholder 2">
            <a:extLst>
              <a:ext uri="{FF2B5EF4-FFF2-40B4-BE49-F238E27FC236}">
                <a16:creationId xmlns:a16="http://schemas.microsoft.com/office/drawing/2014/main" id="{5FA526A6-F442-D744-7E92-36E5809F89DA}"/>
              </a:ext>
            </a:extLst>
          </p:cNvPr>
          <p:cNvSpPr>
            <a:spLocks noGrp="1"/>
          </p:cNvSpPr>
          <p:nvPr>
            <p:ph idx="1"/>
          </p:nvPr>
        </p:nvSpPr>
        <p:spPr/>
        <p:txBody>
          <a:bodyPr>
            <a:normAutofit/>
          </a:bodyPr>
          <a:lstStyle/>
          <a:p>
            <a:pPr marL="285750" indent="-285750">
              <a:buFont typeface="Arial" panose="020B0604020202020204" pitchFamily="34" charset="0"/>
              <a:buChar char="•"/>
            </a:pPr>
            <a:r>
              <a:rPr lang="en-US" sz="2400" b="0" dirty="0"/>
              <a:t>Think of it as a folder for your project.</a:t>
            </a:r>
          </a:p>
          <a:p>
            <a:pPr marL="920750" lvl="1" indent="-285750"/>
            <a:r>
              <a:rPr lang="en-US" sz="2400" b="0" dirty="0"/>
              <a:t>Example: </a:t>
            </a:r>
            <a:r>
              <a:rPr lang="en-US" sz="2400" b="0" dirty="0">
                <a:hlinkClick r:id="rId3"/>
              </a:rPr>
              <a:t>Personal Account</a:t>
            </a:r>
            <a:r>
              <a:rPr lang="en-US" sz="2400" b="0" dirty="0"/>
              <a:t>; </a:t>
            </a:r>
            <a:r>
              <a:rPr lang="en-US" sz="2400" b="0" dirty="0">
                <a:hlinkClick r:id="rId4"/>
              </a:rPr>
              <a:t>Enterprise Account</a:t>
            </a:r>
            <a:endParaRPr lang="en-US" sz="2400" b="0" dirty="0"/>
          </a:p>
          <a:p>
            <a:pPr marL="285750" indent="-285750">
              <a:buFont typeface="Arial" panose="020B0604020202020204" pitchFamily="34" charset="0"/>
              <a:buChar char="•"/>
            </a:pPr>
            <a:r>
              <a:rPr lang="en-US" sz="2400" b="0" dirty="0"/>
              <a:t>Stores your project files: code, documentation, etc.</a:t>
            </a:r>
          </a:p>
          <a:p>
            <a:pPr marL="285750" indent="-285750">
              <a:buFont typeface="Arial" panose="020B0604020202020204" pitchFamily="34" charset="0"/>
              <a:buChar char="•"/>
            </a:pPr>
            <a:r>
              <a:rPr lang="en-US" sz="2400" b="0" dirty="0"/>
              <a:t>Keeps </a:t>
            </a:r>
            <a:r>
              <a:rPr lang="en-US" sz="2400" dirty="0"/>
              <a:t>track</a:t>
            </a:r>
            <a:r>
              <a:rPr lang="en-US" sz="2400" b="0" dirty="0"/>
              <a:t> of every change you and your team make.</a:t>
            </a:r>
          </a:p>
          <a:p>
            <a:pPr marL="285750" indent="-285750">
              <a:buFont typeface="Arial" panose="020B0604020202020204" pitchFamily="34" charset="0"/>
              <a:buChar char="•"/>
            </a:pPr>
            <a:r>
              <a:rPr lang="en-US" sz="2400" b="0" dirty="0"/>
              <a:t>Can be </a:t>
            </a:r>
            <a:r>
              <a:rPr lang="en-US" sz="2400" dirty="0"/>
              <a:t>public</a:t>
            </a:r>
            <a:r>
              <a:rPr lang="en-US" sz="2400" b="0" dirty="0"/>
              <a:t> (anyone can see it) or </a:t>
            </a:r>
            <a:r>
              <a:rPr lang="en-US" sz="2400" dirty="0"/>
              <a:t>private</a:t>
            </a:r>
            <a:r>
              <a:rPr lang="en-US" sz="2400" b="0" dirty="0"/>
              <a:t> (restricted to certain</a:t>
            </a:r>
          </a:p>
          <a:p>
            <a:pPr marL="285750" indent="-285750">
              <a:buFont typeface="Arial" panose="020B0604020202020204" pitchFamily="34" charset="0"/>
              <a:buChar char="•"/>
            </a:pPr>
            <a:r>
              <a:rPr lang="en-US" sz="2400" b="0" dirty="0"/>
              <a:t>users).</a:t>
            </a:r>
          </a:p>
          <a:p>
            <a:pPr marL="285750" indent="-285750">
              <a:buFont typeface="Arial" panose="020B0604020202020204" pitchFamily="34" charset="0"/>
              <a:buChar char="•"/>
            </a:pPr>
            <a:r>
              <a:rPr lang="en-US" sz="2400" b="0" dirty="0"/>
              <a:t>Perfect for collaboration: multiple people can work on the same</a:t>
            </a:r>
          </a:p>
          <a:p>
            <a:pPr marL="285750" indent="-285750">
              <a:buFont typeface="Arial" panose="020B0604020202020204" pitchFamily="34" charset="0"/>
              <a:buChar char="•"/>
            </a:pPr>
            <a:r>
              <a:rPr lang="en-US" sz="2400" b="0" dirty="0"/>
              <a:t>project.</a:t>
            </a:r>
          </a:p>
          <a:p>
            <a:endParaRPr lang="en-US" sz="2400" dirty="0"/>
          </a:p>
        </p:txBody>
      </p:sp>
    </p:spTree>
    <p:extLst>
      <p:ext uri="{BB962C8B-B14F-4D97-AF65-F5344CB8AC3E}">
        <p14:creationId xmlns:p14="http://schemas.microsoft.com/office/powerpoint/2010/main" val="995776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72EA2-4A5B-72D3-989D-01359ABB8B51}"/>
              </a:ext>
            </a:extLst>
          </p:cNvPr>
          <p:cNvSpPr>
            <a:spLocks noGrp="1"/>
          </p:cNvSpPr>
          <p:nvPr>
            <p:ph type="title"/>
          </p:nvPr>
        </p:nvSpPr>
        <p:spPr/>
        <p:txBody>
          <a:bodyPr>
            <a:normAutofit/>
          </a:bodyPr>
          <a:lstStyle/>
          <a:p>
            <a:r>
              <a:rPr lang="en-US" dirty="0"/>
              <a:t>GitHub: Web Interface vs Desktop Application</a:t>
            </a:r>
          </a:p>
        </p:txBody>
      </p:sp>
      <p:sp>
        <p:nvSpPr>
          <p:cNvPr id="3" name="Content Placeholder 2">
            <a:extLst>
              <a:ext uri="{FF2B5EF4-FFF2-40B4-BE49-F238E27FC236}">
                <a16:creationId xmlns:a16="http://schemas.microsoft.com/office/drawing/2014/main" id="{0800F742-B57B-84F6-35D4-9B4EB75D7E11}"/>
              </a:ext>
            </a:extLst>
          </p:cNvPr>
          <p:cNvSpPr>
            <a:spLocks noGrp="1"/>
          </p:cNvSpPr>
          <p:nvPr>
            <p:ph idx="1"/>
          </p:nvPr>
        </p:nvSpPr>
        <p:spPr/>
        <p:txBody>
          <a:bodyPr>
            <a:normAutofit fontScale="92500" lnSpcReduction="10000"/>
          </a:bodyPr>
          <a:lstStyle/>
          <a:p>
            <a:r>
              <a:rPr lang="en-US" dirty="0"/>
              <a:t>GitHub Web Interface (</a:t>
            </a:r>
            <a:r>
              <a:rPr lang="en-US" dirty="0" err="1"/>
              <a:t>GitHub.com</a:t>
            </a:r>
            <a:r>
              <a:rPr lang="en-US" dirty="0"/>
              <a:t>):</a:t>
            </a:r>
          </a:p>
          <a:p>
            <a:pPr marL="285750" indent="-285750">
              <a:buFont typeface="Arial" panose="020B0604020202020204" pitchFamily="34" charset="0"/>
              <a:buChar char="•"/>
            </a:pPr>
            <a:r>
              <a:rPr lang="en-US" b="0" dirty="0"/>
              <a:t>Accessible via the GitHub website (</a:t>
            </a:r>
            <a:r>
              <a:rPr lang="en-US" b="0" dirty="0" err="1"/>
              <a:t>github.com</a:t>
            </a:r>
            <a:r>
              <a:rPr lang="en-US" b="0" dirty="0"/>
              <a:t>).</a:t>
            </a:r>
          </a:p>
          <a:p>
            <a:pPr marL="285750" indent="-285750">
              <a:buFont typeface="Arial" panose="020B0604020202020204" pitchFamily="34" charset="0"/>
              <a:buChar char="•"/>
            </a:pPr>
            <a:r>
              <a:rPr lang="en-US" b="0" dirty="0"/>
              <a:t>Centralized hosting for repositories, available to users and teams worldwide.</a:t>
            </a:r>
          </a:p>
          <a:p>
            <a:pPr marL="285750" indent="-285750">
              <a:buFont typeface="Arial" panose="020B0604020202020204" pitchFamily="34" charset="0"/>
              <a:buChar char="•"/>
            </a:pPr>
            <a:r>
              <a:rPr lang="en-US" b="0" dirty="0"/>
              <a:t>Allows you to view, create, and manage repositories.</a:t>
            </a:r>
          </a:p>
          <a:p>
            <a:pPr marL="285750" indent="-285750">
              <a:buFont typeface="Arial" panose="020B0604020202020204" pitchFamily="34" charset="0"/>
              <a:buChar char="•"/>
            </a:pPr>
            <a:r>
              <a:rPr lang="en-US" b="0" dirty="0"/>
              <a:t>Supports collaboration through pull requests, issues, and discussions.</a:t>
            </a:r>
          </a:p>
          <a:p>
            <a:pPr marL="285750" indent="-285750">
              <a:buFont typeface="Arial" panose="020B0604020202020204" pitchFamily="34" charset="0"/>
              <a:buChar char="•"/>
            </a:pPr>
            <a:r>
              <a:rPr lang="en-US" b="0" dirty="0"/>
              <a:t>Provides tools for project management (e.g., Kanban boards, milestones).</a:t>
            </a:r>
          </a:p>
          <a:p>
            <a:pPr marL="285750" indent="-285750">
              <a:buFont typeface="Arial" panose="020B0604020202020204" pitchFamily="34" charset="0"/>
              <a:buChar char="•"/>
            </a:pPr>
            <a:r>
              <a:rPr lang="en-US" b="0" dirty="0"/>
              <a:t>Integrates with CI/CD tools like GitHub Actions for automating workflows.</a:t>
            </a:r>
          </a:p>
          <a:p>
            <a:pPr marL="285750" indent="-285750">
              <a:buFont typeface="Arial" panose="020B0604020202020204" pitchFamily="34" charset="0"/>
              <a:buChar char="•"/>
            </a:pPr>
            <a:r>
              <a:rPr lang="en-US" b="0" dirty="0"/>
              <a:t>Offers insights, statistics, and reporting features for repositories.</a:t>
            </a:r>
          </a:p>
          <a:p>
            <a:r>
              <a:rPr lang="en-US" dirty="0"/>
              <a:t>GitHub Desktop Application (Local Development):</a:t>
            </a:r>
          </a:p>
          <a:p>
            <a:pPr marL="285750" indent="-285750">
              <a:buFont typeface="Arial" panose="020B0604020202020204" pitchFamily="34" charset="0"/>
              <a:buChar char="•"/>
            </a:pPr>
            <a:r>
              <a:rPr lang="en-US" b="0" dirty="0"/>
              <a:t>Involves using Git or GitHub Desktop app on your local machine.</a:t>
            </a:r>
          </a:p>
          <a:p>
            <a:pPr marL="285750" indent="-285750">
              <a:buFont typeface="Arial" panose="020B0604020202020204" pitchFamily="34" charset="0"/>
              <a:buChar char="•"/>
            </a:pPr>
            <a:r>
              <a:rPr lang="en-US" b="0" dirty="0"/>
              <a:t>Enables local development with Git repositories cloned from GitHub.</a:t>
            </a:r>
          </a:p>
          <a:p>
            <a:pPr marL="285750" indent="-285750">
              <a:buFont typeface="Arial" panose="020B0604020202020204" pitchFamily="34" charset="0"/>
              <a:buChar char="•"/>
            </a:pPr>
            <a:r>
              <a:rPr lang="en-US" b="0" dirty="0"/>
              <a:t>Supports offline </a:t>
            </a:r>
            <a:r>
              <a:rPr lang="en-US" b="0" dirty="0" err="1"/>
              <a:t>workchanges</a:t>
            </a:r>
            <a:r>
              <a:rPr lang="en-US" b="0" dirty="0"/>
              <a:t> can be committed locally and pushed to the remote when online.</a:t>
            </a:r>
          </a:p>
          <a:p>
            <a:pPr marL="285750" indent="-285750">
              <a:buFont typeface="Arial" panose="020B0604020202020204" pitchFamily="34" charset="0"/>
              <a:buChar char="•"/>
            </a:pPr>
            <a:r>
              <a:rPr lang="en-US" b="0" dirty="0"/>
              <a:t>GitHub Desktop provides a GUI for interacting with repositories, managing commits, branches,</a:t>
            </a:r>
          </a:p>
          <a:p>
            <a:pPr marL="285750" indent="-285750">
              <a:buFont typeface="Arial" panose="020B0604020202020204" pitchFamily="34" charset="0"/>
              <a:buChar char="•"/>
            </a:pPr>
            <a:r>
              <a:rPr lang="en-US" b="0" dirty="0"/>
              <a:t>and pull requests.</a:t>
            </a:r>
          </a:p>
          <a:p>
            <a:pPr marL="285750" indent="-285750">
              <a:buFont typeface="Arial" panose="020B0604020202020204" pitchFamily="34" charset="0"/>
              <a:buChar char="•"/>
            </a:pPr>
            <a:r>
              <a:rPr lang="en-US" b="0" dirty="0"/>
              <a:t>Allows for faster code writing, testing, and debugging locally.</a:t>
            </a:r>
          </a:p>
          <a:p>
            <a:endParaRPr lang="en-US" b="0" dirty="0"/>
          </a:p>
        </p:txBody>
      </p:sp>
    </p:spTree>
    <p:extLst>
      <p:ext uri="{BB962C8B-B14F-4D97-AF65-F5344CB8AC3E}">
        <p14:creationId xmlns:p14="http://schemas.microsoft.com/office/powerpoint/2010/main" val="25505221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B84BF-1CD4-CB27-76BE-C41D7D9E0AD6}"/>
              </a:ext>
            </a:extLst>
          </p:cNvPr>
          <p:cNvSpPr>
            <a:spLocks noGrp="1"/>
          </p:cNvSpPr>
          <p:nvPr>
            <p:ph type="title"/>
          </p:nvPr>
        </p:nvSpPr>
        <p:spPr/>
        <p:txBody>
          <a:bodyPr/>
          <a:lstStyle/>
          <a:p>
            <a:r>
              <a:rPr lang="en-US" dirty="0"/>
              <a:t>Apply for Your GitHub Education Account</a:t>
            </a:r>
          </a:p>
        </p:txBody>
      </p:sp>
      <p:sp>
        <p:nvSpPr>
          <p:cNvPr id="3" name="Content Placeholder 2">
            <a:extLst>
              <a:ext uri="{FF2B5EF4-FFF2-40B4-BE49-F238E27FC236}">
                <a16:creationId xmlns:a16="http://schemas.microsoft.com/office/drawing/2014/main" id="{A054F803-0249-F953-E8EC-A482D6E1B490}"/>
              </a:ext>
            </a:extLst>
          </p:cNvPr>
          <p:cNvSpPr>
            <a:spLocks noGrp="1"/>
          </p:cNvSpPr>
          <p:nvPr>
            <p:ph idx="1"/>
          </p:nvPr>
        </p:nvSpPr>
        <p:spPr/>
        <p:txBody>
          <a:bodyPr/>
          <a:lstStyle/>
          <a:p>
            <a:r>
              <a:rPr lang="en-US" dirty="0">
                <a:hlinkClick r:id="rId3"/>
              </a:rPr>
              <a:t>https://canvas.wisc.edu/courses/450492/files/43803016?module_item_id=8215053</a:t>
            </a:r>
            <a:endParaRPr lang="en-US" dirty="0"/>
          </a:p>
          <a:p>
            <a:endParaRPr lang="en-US" dirty="0"/>
          </a:p>
        </p:txBody>
      </p:sp>
    </p:spTree>
    <p:extLst>
      <p:ext uri="{BB962C8B-B14F-4D97-AF65-F5344CB8AC3E}">
        <p14:creationId xmlns:p14="http://schemas.microsoft.com/office/powerpoint/2010/main" val="23271222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843BA-D58F-638C-A287-593DE888C193}"/>
              </a:ext>
            </a:extLst>
          </p:cNvPr>
          <p:cNvSpPr>
            <a:spLocks noGrp="1"/>
          </p:cNvSpPr>
          <p:nvPr>
            <p:ph type="title"/>
          </p:nvPr>
        </p:nvSpPr>
        <p:spPr/>
        <p:txBody>
          <a:bodyPr>
            <a:normAutofit/>
          </a:bodyPr>
          <a:lstStyle/>
          <a:p>
            <a:r>
              <a:rPr lang="en-US" dirty="0"/>
              <a:t>Install GitHub Desktop</a:t>
            </a:r>
          </a:p>
        </p:txBody>
      </p:sp>
      <p:sp>
        <p:nvSpPr>
          <p:cNvPr id="3" name="Content Placeholder 2">
            <a:extLst>
              <a:ext uri="{FF2B5EF4-FFF2-40B4-BE49-F238E27FC236}">
                <a16:creationId xmlns:a16="http://schemas.microsoft.com/office/drawing/2014/main" id="{01A18552-40B5-56A1-A78F-C54B34DCBDB7}"/>
              </a:ext>
            </a:extLst>
          </p:cNvPr>
          <p:cNvSpPr>
            <a:spLocks noGrp="1"/>
          </p:cNvSpPr>
          <p:nvPr>
            <p:ph idx="1"/>
          </p:nvPr>
        </p:nvSpPr>
        <p:spPr/>
        <p:txBody>
          <a:bodyPr/>
          <a:lstStyle/>
          <a:p>
            <a:pPr marL="285750" indent="-285750">
              <a:buFont typeface="Arial" panose="020B0604020202020204" pitchFamily="34" charset="0"/>
              <a:buChar char="•"/>
            </a:pPr>
            <a:r>
              <a:rPr lang="en-US" b="0" dirty="0"/>
              <a:t>Download and install GitHub desktop:</a:t>
            </a:r>
          </a:p>
          <a:p>
            <a:r>
              <a:rPr lang="en-US" b="0" dirty="0"/>
              <a:t>	https://</a:t>
            </a:r>
            <a:r>
              <a:rPr lang="en-US" b="0" dirty="0" err="1"/>
              <a:t>desktop.github.com</a:t>
            </a:r>
            <a:r>
              <a:rPr lang="en-US" b="0" dirty="0"/>
              <a:t>/download/</a:t>
            </a:r>
          </a:p>
          <a:p>
            <a:pPr marL="285750" indent="-285750">
              <a:buFont typeface="Arial" panose="020B0604020202020204" pitchFamily="34" charset="0"/>
              <a:buChar char="•"/>
            </a:pPr>
            <a:endParaRPr lang="en-US" b="0" dirty="0"/>
          </a:p>
          <a:p>
            <a:pPr marL="285750" indent="-285750">
              <a:buFont typeface="Arial" panose="020B0604020202020204" pitchFamily="34" charset="0"/>
              <a:buChar char="•"/>
            </a:pPr>
            <a:endParaRPr lang="en-US" b="0" dirty="0"/>
          </a:p>
        </p:txBody>
      </p:sp>
    </p:spTree>
    <p:extLst>
      <p:ext uri="{BB962C8B-B14F-4D97-AF65-F5344CB8AC3E}">
        <p14:creationId xmlns:p14="http://schemas.microsoft.com/office/powerpoint/2010/main" val="3300611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89B4E-7346-936C-870B-302C9DA3B1B1}"/>
              </a:ext>
            </a:extLst>
          </p:cNvPr>
          <p:cNvSpPr>
            <a:spLocks noGrp="1"/>
          </p:cNvSpPr>
          <p:nvPr>
            <p:ph type="title"/>
          </p:nvPr>
        </p:nvSpPr>
        <p:spPr/>
        <p:txBody>
          <a:bodyPr>
            <a:normAutofit/>
          </a:bodyPr>
          <a:lstStyle/>
          <a:p>
            <a:r>
              <a:rPr lang="en-US" b="0" dirty="0"/>
              <a:t>GitHub - Add Collaborators:</a:t>
            </a:r>
            <a:endParaRPr lang="en-US" dirty="0"/>
          </a:p>
        </p:txBody>
      </p:sp>
      <p:sp>
        <p:nvSpPr>
          <p:cNvPr id="3" name="Content Placeholder 2">
            <a:extLst>
              <a:ext uri="{FF2B5EF4-FFF2-40B4-BE49-F238E27FC236}">
                <a16:creationId xmlns:a16="http://schemas.microsoft.com/office/drawing/2014/main" id="{6FE51BAE-3DF1-B939-EDAC-2FA9F0279543}"/>
              </a:ext>
            </a:extLst>
          </p:cNvPr>
          <p:cNvSpPr>
            <a:spLocks noGrp="1"/>
          </p:cNvSpPr>
          <p:nvPr>
            <p:ph idx="1"/>
          </p:nvPr>
        </p:nvSpPr>
        <p:spPr/>
        <p:txBody>
          <a:bodyPr/>
          <a:lstStyle/>
          <a:p>
            <a:r>
              <a:rPr lang="en-US" b="0" dirty="0"/>
              <a:t>Add </a:t>
            </a:r>
            <a:r>
              <a:rPr lang="en-US" b="0" dirty="0">
                <a:hlinkClick r:id="rId2"/>
              </a:rPr>
              <a:t>jing.yi@wisc.edu</a:t>
            </a:r>
            <a:r>
              <a:rPr lang="en-US" b="0" dirty="0"/>
              <a:t> as your collaborator</a:t>
            </a:r>
          </a:p>
          <a:p>
            <a:endParaRPr lang="en-US" dirty="0"/>
          </a:p>
        </p:txBody>
      </p:sp>
      <p:pic>
        <p:nvPicPr>
          <p:cNvPr id="4" name="Picture 3">
            <a:extLst>
              <a:ext uri="{FF2B5EF4-FFF2-40B4-BE49-F238E27FC236}">
                <a16:creationId xmlns:a16="http://schemas.microsoft.com/office/drawing/2014/main" id="{EBF370ED-AB44-95DB-BCAD-D1A1AB3E0DC7}"/>
              </a:ext>
            </a:extLst>
          </p:cNvPr>
          <p:cNvPicPr>
            <a:picLocks noChangeAspect="1"/>
          </p:cNvPicPr>
          <p:nvPr/>
        </p:nvPicPr>
        <p:blipFill>
          <a:blip r:embed="rId3"/>
          <a:stretch>
            <a:fillRect/>
          </a:stretch>
        </p:blipFill>
        <p:spPr>
          <a:xfrm>
            <a:off x="6096000" y="1142315"/>
            <a:ext cx="7772400" cy="4040414"/>
          </a:xfrm>
          <a:prstGeom prst="rect">
            <a:avLst/>
          </a:prstGeom>
        </p:spPr>
      </p:pic>
      <p:sp>
        <p:nvSpPr>
          <p:cNvPr id="5" name="Frame 4">
            <a:extLst>
              <a:ext uri="{FF2B5EF4-FFF2-40B4-BE49-F238E27FC236}">
                <a16:creationId xmlns:a16="http://schemas.microsoft.com/office/drawing/2014/main" id="{9F0F2CF4-194A-76BE-463D-F8D77635B336}"/>
              </a:ext>
            </a:extLst>
          </p:cNvPr>
          <p:cNvSpPr/>
          <p:nvPr/>
        </p:nvSpPr>
        <p:spPr>
          <a:xfrm>
            <a:off x="6669156" y="2473409"/>
            <a:ext cx="1550505" cy="453887"/>
          </a:xfrm>
          <a:prstGeom prst="fram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6" name="Picture 5">
            <a:extLst>
              <a:ext uri="{FF2B5EF4-FFF2-40B4-BE49-F238E27FC236}">
                <a16:creationId xmlns:a16="http://schemas.microsoft.com/office/drawing/2014/main" id="{AAC8DC4C-23CE-CC89-E2BA-C48CD810C7FF}"/>
              </a:ext>
            </a:extLst>
          </p:cNvPr>
          <p:cNvPicPr>
            <a:picLocks noChangeAspect="1"/>
          </p:cNvPicPr>
          <p:nvPr/>
        </p:nvPicPr>
        <p:blipFill>
          <a:blip r:embed="rId4"/>
          <a:stretch>
            <a:fillRect/>
          </a:stretch>
        </p:blipFill>
        <p:spPr>
          <a:xfrm>
            <a:off x="599661" y="3435811"/>
            <a:ext cx="7772400" cy="3099869"/>
          </a:xfrm>
          <a:prstGeom prst="rect">
            <a:avLst/>
          </a:prstGeom>
        </p:spPr>
      </p:pic>
      <p:cxnSp>
        <p:nvCxnSpPr>
          <p:cNvPr id="8" name="Straight Arrow Connector 7">
            <a:extLst>
              <a:ext uri="{FF2B5EF4-FFF2-40B4-BE49-F238E27FC236}">
                <a16:creationId xmlns:a16="http://schemas.microsoft.com/office/drawing/2014/main" id="{E658A788-BD52-C648-F6AB-0ECC53AA957D}"/>
              </a:ext>
            </a:extLst>
          </p:cNvPr>
          <p:cNvCxnSpPr>
            <a:cxnSpLocks/>
          </p:cNvCxnSpPr>
          <p:nvPr/>
        </p:nvCxnSpPr>
        <p:spPr>
          <a:xfrm flipH="1">
            <a:off x="4485861" y="3061252"/>
            <a:ext cx="2458278" cy="24830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8010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7788A-BEB3-73ED-7C11-60307176319A}"/>
              </a:ext>
            </a:extLst>
          </p:cNvPr>
          <p:cNvSpPr>
            <a:spLocks noGrp="1"/>
          </p:cNvSpPr>
          <p:nvPr>
            <p:ph type="title"/>
          </p:nvPr>
        </p:nvSpPr>
        <p:spPr/>
        <p:txBody>
          <a:bodyPr>
            <a:normAutofit/>
          </a:bodyPr>
          <a:lstStyle/>
          <a:p>
            <a:r>
              <a:rPr lang="en-US" dirty="0"/>
              <a:t>Clone A Repository</a:t>
            </a:r>
          </a:p>
        </p:txBody>
      </p:sp>
      <p:sp>
        <p:nvSpPr>
          <p:cNvPr id="3" name="Content Placeholder 2">
            <a:extLst>
              <a:ext uri="{FF2B5EF4-FFF2-40B4-BE49-F238E27FC236}">
                <a16:creationId xmlns:a16="http://schemas.microsoft.com/office/drawing/2014/main" id="{5CC43236-918F-E2E6-B4F5-7DA9D790772B}"/>
              </a:ext>
            </a:extLst>
          </p:cNvPr>
          <p:cNvSpPr>
            <a:spLocks noGrp="1"/>
          </p:cNvSpPr>
          <p:nvPr>
            <p:ph idx="1"/>
          </p:nvPr>
        </p:nvSpPr>
        <p:spPr/>
        <p:txBody>
          <a:bodyPr/>
          <a:lstStyle/>
          <a:p>
            <a:r>
              <a:rPr lang="en-US" dirty="0"/>
              <a:t>Clone this course repository to your computer:</a:t>
            </a:r>
          </a:p>
          <a:p>
            <a:r>
              <a:rPr lang="en-US" dirty="0">
                <a:hlinkClick r:id="rId2"/>
              </a:rPr>
              <a:t>https://github.com/fedscornell/AAE625_25.git</a:t>
            </a:r>
            <a:endParaRPr lang="en-US" dirty="0"/>
          </a:p>
          <a:p>
            <a:endParaRPr lang="en-US" dirty="0"/>
          </a:p>
          <a:p>
            <a:endParaRPr lang="en-US" dirty="0"/>
          </a:p>
          <a:p>
            <a:endParaRPr lang="en-US" dirty="0"/>
          </a:p>
          <a:p>
            <a:r>
              <a:rPr lang="en-US" dirty="0"/>
              <a:t>website: https://</a:t>
            </a:r>
            <a:r>
              <a:rPr lang="en-US" dirty="0" err="1"/>
              <a:t>github.com</a:t>
            </a:r>
            <a:r>
              <a:rPr lang="en-US" dirty="0"/>
              <a:t>/</a:t>
            </a:r>
            <a:r>
              <a:rPr lang="en-US" dirty="0" err="1"/>
              <a:t>fedscornell</a:t>
            </a:r>
            <a:r>
              <a:rPr lang="en-US" dirty="0"/>
              <a:t>/AAE625_25</a:t>
            </a:r>
          </a:p>
        </p:txBody>
      </p:sp>
      <p:pic>
        <p:nvPicPr>
          <p:cNvPr id="5" name="Picture 4">
            <a:extLst>
              <a:ext uri="{FF2B5EF4-FFF2-40B4-BE49-F238E27FC236}">
                <a16:creationId xmlns:a16="http://schemas.microsoft.com/office/drawing/2014/main" id="{90080C0C-F429-6445-AC2D-55B883ACB65E}"/>
              </a:ext>
            </a:extLst>
          </p:cNvPr>
          <p:cNvPicPr>
            <a:picLocks noChangeAspect="1"/>
          </p:cNvPicPr>
          <p:nvPr/>
        </p:nvPicPr>
        <p:blipFill>
          <a:blip r:embed="rId3"/>
          <a:stretch>
            <a:fillRect/>
          </a:stretch>
        </p:blipFill>
        <p:spPr>
          <a:xfrm>
            <a:off x="2374849" y="3755056"/>
            <a:ext cx="7772400" cy="2780270"/>
          </a:xfrm>
          <a:prstGeom prst="rect">
            <a:avLst/>
          </a:prstGeom>
        </p:spPr>
      </p:pic>
    </p:spTree>
    <p:extLst>
      <p:ext uri="{BB962C8B-B14F-4D97-AF65-F5344CB8AC3E}">
        <p14:creationId xmlns:p14="http://schemas.microsoft.com/office/powerpoint/2010/main" val="78264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AF4C9-83C1-6490-46BB-5DFAF531759E}"/>
              </a:ext>
            </a:extLst>
          </p:cNvPr>
          <p:cNvSpPr>
            <a:spLocks noGrp="1"/>
          </p:cNvSpPr>
          <p:nvPr>
            <p:ph type="title"/>
          </p:nvPr>
        </p:nvSpPr>
        <p:spPr/>
        <p:txBody>
          <a:bodyPr>
            <a:normAutofit/>
          </a:bodyPr>
          <a:lstStyle/>
          <a:p>
            <a:r>
              <a:rPr lang="en-US" sz="4100" dirty="0"/>
              <a:t>Agenda for Week 1</a:t>
            </a:r>
          </a:p>
        </p:txBody>
      </p:sp>
      <p:sp>
        <p:nvSpPr>
          <p:cNvPr id="3" name="Content Placeholder 2">
            <a:extLst>
              <a:ext uri="{FF2B5EF4-FFF2-40B4-BE49-F238E27FC236}">
                <a16:creationId xmlns:a16="http://schemas.microsoft.com/office/drawing/2014/main" id="{4BC51C70-454D-993E-6143-850C7E6A4C1B}"/>
              </a:ext>
            </a:extLst>
          </p:cNvPr>
          <p:cNvSpPr>
            <a:spLocks noGrp="1"/>
          </p:cNvSpPr>
          <p:nvPr>
            <p:ph idx="1"/>
          </p:nvPr>
        </p:nvSpPr>
        <p:spPr/>
        <p:txBody>
          <a:bodyPr>
            <a:normAutofit/>
          </a:bodyPr>
          <a:lstStyle/>
          <a:p>
            <a:pPr marL="0" indent="0">
              <a:lnSpc>
                <a:spcPct val="100000"/>
              </a:lnSpc>
              <a:buClr>
                <a:schemeClr val="tx1"/>
              </a:buClr>
              <a:buNone/>
            </a:pPr>
            <a:r>
              <a:rPr lang="en-US" sz="3200" b="1" dirty="0">
                <a:solidFill>
                  <a:schemeClr val="tx1"/>
                </a:solidFill>
              </a:rPr>
              <a:t>I. Tuesday: </a:t>
            </a:r>
          </a:p>
          <a:p>
            <a:pPr marL="1030287" lvl="1" indent="-571500">
              <a:lnSpc>
                <a:spcPct val="100000"/>
              </a:lnSpc>
              <a:buClr>
                <a:schemeClr val="tx1"/>
              </a:buClr>
              <a:buFont typeface="+mj-lt"/>
              <a:buAutoNum type="arabicPeriod"/>
            </a:pPr>
            <a:r>
              <a:rPr lang="en-US" sz="2400" dirty="0">
                <a:solidFill>
                  <a:schemeClr val="tx1"/>
                </a:solidFill>
              </a:rPr>
              <a:t>My Background</a:t>
            </a:r>
          </a:p>
          <a:p>
            <a:pPr marL="1030287" lvl="1" indent="-571500">
              <a:lnSpc>
                <a:spcPct val="100000"/>
              </a:lnSpc>
              <a:buClr>
                <a:schemeClr val="tx1"/>
              </a:buClr>
              <a:buFont typeface="+mj-lt"/>
              <a:buAutoNum type="arabicPeriod"/>
            </a:pPr>
            <a:r>
              <a:rPr lang="en-US" sz="2400" dirty="0">
                <a:solidFill>
                  <a:schemeClr val="tx1"/>
                </a:solidFill>
              </a:rPr>
              <a:t>Getting to Know You</a:t>
            </a:r>
          </a:p>
          <a:p>
            <a:pPr marL="1030287" lvl="1" indent="-571500">
              <a:lnSpc>
                <a:spcPct val="100000"/>
              </a:lnSpc>
              <a:buClr>
                <a:schemeClr val="tx1"/>
              </a:buClr>
              <a:buFont typeface="+mj-lt"/>
              <a:buAutoNum type="arabicPeriod"/>
            </a:pPr>
            <a:r>
              <a:rPr lang="en-US" sz="2400" dirty="0">
                <a:solidFill>
                  <a:schemeClr val="tx1"/>
                </a:solidFill>
              </a:rPr>
              <a:t>Syllabus Overview</a:t>
            </a:r>
          </a:p>
          <a:p>
            <a:pPr marL="1030287" lvl="1" indent="-571500">
              <a:lnSpc>
                <a:spcPct val="100000"/>
              </a:lnSpc>
              <a:buClr>
                <a:schemeClr val="tx1"/>
              </a:buClr>
              <a:buFont typeface="+mj-lt"/>
              <a:buAutoNum type="arabicPeriod"/>
            </a:pPr>
            <a:r>
              <a:rPr lang="en-US" sz="2400" b="0" dirty="0">
                <a:solidFill>
                  <a:schemeClr val="tx1"/>
                </a:solidFill>
              </a:rPr>
              <a:t>Class Preparation: </a:t>
            </a:r>
          </a:p>
          <a:p>
            <a:pPr marL="1487487" lvl="2" indent="-571500">
              <a:lnSpc>
                <a:spcPct val="100000"/>
              </a:lnSpc>
              <a:buClr>
                <a:schemeClr val="tx1"/>
              </a:buClr>
              <a:buFont typeface="+mj-lt"/>
              <a:buAutoNum type="arabicParenR"/>
            </a:pPr>
            <a:r>
              <a:rPr lang="en-US" sz="2300" b="0" dirty="0" err="1">
                <a:solidFill>
                  <a:schemeClr val="tx1"/>
                </a:solidFill>
              </a:rPr>
              <a:t>Github</a:t>
            </a:r>
            <a:endParaRPr lang="en-US" sz="2300" dirty="0"/>
          </a:p>
          <a:p>
            <a:pPr marL="1487487" lvl="2" indent="-571500">
              <a:lnSpc>
                <a:spcPct val="100000"/>
              </a:lnSpc>
              <a:buClr>
                <a:schemeClr val="tx1"/>
              </a:buClr>
              <a:buFont typeface="+mj-lt"/>
              <a:buAutoNum type="arabicParenR"/>
            </a:pPr>
            <a:r>
              <a:rPr lang="en-US" sz="2300" b="0" dirty="0">
                <a:solidFill>
                  <a:schemeClr val="tx1"/>
                </a:solidFill>
              </a:rPr>
              <a:t>Python</a:t>
            </a:r>
          </a:p>
          <a:p>
            <a:pPr marL="0" indent="0">
              <a:buNone/>
            </a:pPr>
            <a:endParaRPr lang="en-US" sz="3200" b="1" dirty="0"/>
          </a:p>
          <a:p>
            <a:pPr marL="0" indent="0">
              <a:buNone/>
            </a:pPr>
            <a:r>
              <a:rPr lang="en-US" sz="3200" b="1" dirty="0"/>
              <a:t>II. Thursday (No Class)</a:t>
            </a:r>
          </a:p>
          <a:p>
            <a:pPr lvl="1"/>
            <a:r>
              <a:rPr lang="en-US" sz="2800" dirty="0"/>
              <a:t>Homework 1 to set up the environment for this course.</a:t>
            </a:r>
          </a:p>
        </p:txBody>
      </p:sp>
    </p:spTree>
    <p:extLst>
      <p:ext uri="{BB962C8B-B14F-4D97-AF65-F5344CB8AC3E}">
        <p14:creationId xmlns:p14="http://schemas.microsoft.com/office/powerpoint/2010/main" val="3816469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C1A8B-185D-331B-C322-64AB24C83092}"/>
              </a:ext>
            </a:extLst>
          </p:cNvPr>
          <p:cNvSpPr>
            <a:spLocks noGrp="1"/>
          </p:cNvSpPr>
          <p:nvPr>
            <p:ph type="title"/>
          </p:nvPr>
        </p:nvSpPr>
        <p:spPr/>
        <p:txBody>
          <a:bodyPr/>
          <a:lstStyle/>
          <a:p>
            <a:pPr marL="285750" indent="-285750"/>
            <a:r>
              <a:rPr lang="en-US" dirty="0"/>
              <a:t>Install Python:</a:t>
            </a:r>
          </a:p>
        </p:txBody>
      </p:sp>
      <p:sp>
        <p:nvSpPr>
          <p:cNvPr id="3" name="Content Placeholder 2">
            <a:extLst>
              <a:ext uri="{FF2B5EF4-FFF2-40B4-BE49-F238E27FC236}">
                <a16:creationId xmlns:a16="http://schemas.microsoft.com/office/drawing/2014/main" id="{77342F02-7A3B-EC4F-C790-1E680D29330A}"/>
              </a:ext>
            </a:extLst>
          </p:cNvPr>
          <p:cNvSpPr>
            <a:spLocks noGrp="1"/>
          </p:cNvSpPr>
          <p:nvPr>
            <p:ph idx="1"/>
          </p:nvPr>
        </p:nvSpPr>
        <p:spPr/>
        <p:txBody>
          <a:bodyPr/>
          <a:lstStyle/>
          <a:p>
            <a:pPr marL="342900" indent="-342900">
              <a:lnSpc>
                <a:spcPct val="115000"/>
              </a:lnSpc>
              <a:buFont typeface="Symbol" pitchFamily="2" charset="2"/>
              <a:buChar char="-"/>
            </a:pPr>
            <a:r>
              <a:rPr lang="en-US" sz="1600" u="none" strike="noStrike" dirty="0">
                <a:effectLst/>
                <a:latin typeface="Arial" panose="020B0604020202020204" pitchFamily="34" charset="0"/>
                <a:ea typeface="Arial" panose="020B0604020202020204" pitchFamily="34" charset="0"/>
              </a:rPr>
              <a:t>Download Anaconda for Python: </a:t>
            </a:r>
          </a:p>
          <a:p>
            <a:pPr marL="977900" lvl="1" indent="-342900">
              <a:lnSpc>
                <a:spcPct val="115000"/>
              </a:lnSpc>
              <a:buFont typeface="Symbol" pitchFamily="2" charset="2"/>
              <a:buChar char="-"/>
            </a:pPr>
            <a:r>
              <a:rPr lang="en-US" sz="1600" u="none" strike="noStrike" dirty="0">
                <a:solidFill>
                  <a:srgbClr val="1155CC"/>
                </a:solidFill>
                <a:effectLst/>
                <a:latin typeface="Arial" panose="020B0604020202020204" pitchFamily="34" charset="0"/>
                <a:ea typeface="Arial" panose="020B0604020202020204" pitchFamily="34" charset="0"/>
                <a:hlinkClick r:id="rId2"/>
              </a:rPr>
              <a:t>https://www.anaconda.com/products/individual</a:t>
            </a:r>
            <a:endParaRPr lang="en-US" sz="1600" u="none" strike="noStrike" dirty="0">
              <a:effectLst/>
              <a:latin typeface="Arial" panose="020B0604020202020204" pitchFamily="34" charset="0"/>
              <a:ea typeface="Arial" panose="020B0604020202020204" pitchFamily="34" charset="0"/>
            </a:endParaRPr>
          </a:p>
          <a:p>
            <a:pPr marL="342900" indent="-342900">
              <a:lnSpc>
                <a:spcPct val="115000"/>
              </a:lnSpc>
              <a:buFont typeface="Symbol" pitchFamily="2" charset="2"/>
              <a:buChar char="-"/>
            </a:pPr>
            <a:r>
              <a:rPr lang="en-US" sz="1600" u="none" strike="noStrike" dirty="0">
                <a:effectLst/>
                <a:latin typeface="Arial" panose="020B0604020202020204" pitchFamily="34" charset="0"/>
                <a:ea typeface="Arial" panose="020B0604020202020204" pitchFamily="34" charset="0"/>
              </a:rPr>
              <a:t>Anaconda is a package manager for Python. It installs: </a:t>
            </a:r>
          </a:p>
          <a:p>
            <a:pPr marL="742950" lvl="1" indent="-285750">
              <a:lnSpc>
                <a:spcPct val="115000"/>
              </a:lnSpc>
              <a:buFont typeface="Symbol" pitchFamily="2" charset="2"/>
              <a:buChar char="-"/>
            </a:pPr>
            <a:r>
              <a:rPr lang="en-US" sz="1600" u="none" strike="noStrike" dirty="0">
                <a:effectLst/>
                <a:latin typeface="Arial" panose="020B0604020202020204" pitchFamily="34" charset="0"/>
                <a:ea typeface="Arial" panose="020B0604020202020204" pitchFamily="34" charset="0"/>
              </a:rPr>
              <a:t>The Python 3 programming language</a:t>
            </a:r>
          </a:p>
          <a:p>
            <a:pPr marL="742950" lvl="1" indent="-285750">
              <a:lnSpc>
                <a:spcPct val="115000"/>
              </a:lnSpc>
              <a:buFont typeface="Symbol" pitchFamily="2" charset="2"/>
              <a:buChar char="-"/>
            </a:pPr>
            <a:r>
              <a:rPr lang="en-US" sz="1600" u="none" strike="noStrike" dirty="0">
                <a:effectLst/>
                <a:latin typeface="Arial" panose="020B0604020202020204" pitchFamily="34" charset="0"/>
                <a:ea typeface="Arial" panose="020B0604020202020204" pitchFamily="34" charset="0"/>
              </a:rPr>
              <a:t>VS Codd: </a:t>
            </a:r>
          </a:p>
          <a:p>
            <a:pPr marL="1200150" lvl="2" indent="-285750">
              <a:lnSpc>
                <a:spcPct val="115000"/>
              </a:lnSpc>
              <a:buFont typeface="Symbol" pitchFamily="2" charset="2"/>
              <a:buChar char="-"/>
            </a:pPr>
            <a:r>
              <a:rPr lang="en-US" sz="1600" dirty="0">
                <a:latin typeface="Arial" panose="020B0604020202020204" pitchFamily="34" charset="0"/>
                <a:ea typeface="Arial" panose="020B0604020202020204" pitchFamily="34" charset="0"/>
              </a:rPr>
              <a:t>A</a:t>
            </a:r>
            <a:r>
              <a:rPr lang="en-US" sz="1600" u="none" strike="noStrike" dirty="0">
                <a:effectLst/>
                <a:latin typeface="Arial" panose="020B0604020202020204" pitchFamily="34" charset="0"/>
                <a:ea typeface="Arial" panose="020B0604020202020204" pitchFamily="34" charset="0"/>
              </a:rPr>
              <a:t> user-friendly integrated development environment (IDE). </a:t>
            </a:r>
          </a:p>
          <a:p>
            <a:pPr marL="1200150" lvl="2" indent="-285750">
              <a:lnSpc>
                <a:spcPct val="115000"/>
              </a:lnSpc>
              <a:buFont typeface="Symbol" pitchFamily="2" charset="2"/>
              <a:buChar char="-"/>
            </a:pPr>
            <a:r>
              <a:rPr lang="en-US" sz="1600" u="none" strike="noStrike" dirty="0">
                <a:effectLst/>
                <a:latin typeface="Arial" panose="020B0604020202020204" pitchFamily="34" charset="0"/>
                <a:ea typeface="Arial" panose="020B0604020202020204" pitchFamily="34" charset="0"/>
              </a:rPr>
              <a:t>It allows you to write and run code as well as take notes about the code in the same place.</a:t>
            </a:r>
          </a:p>
          <a:p>
            <a:pPr marL="342900" indent="-342900">
              <a:lnSpc>
                <a:spcPct val="115000"/>
              </a:lnSpc>
              <a:buFont typeface="Symbol" pitchFamily="2" charset="2"/>
              <a:buChar char="-"/>
            </a:pPr>
            <a:r>
              <a:rPr lang="en-US" sz="1600" u="none" strike="noStrike" dirty="0">
                <a:effectLst/>
                <a:latin typeface="Arial" panose="020B0604020202020204" pitchFamily="34" charset="0"/>
                <a:ea typeface="Arial" panose="020B0604020202020204" pitchFamily="34" charset="0"/>
              </a:rPr>
              <a:t>Check all the boxes during the installation.</a:t>
            </a:r>
          </a:p>
          <a:p>
            <a:pPr marL="342900" indent="-342900">
              <a:lnSpc>
                <a:spcPct val="115000"/>
              </a:lnSpc>
              <a:buFont typeface="Symbol" pitchFamily="2" charset="2"/>
              <a:buChar char="-"/>
            </a:pPr>
            <a:r>
              <a:rPr lang="en-US" sz="1600" u="none" strike="noStrike" dirty="0">
                <a:effectLst/>
                <a:latin typeface="Arial" panose="020B0604020202020204" pitchFamily="34" charset="0"/>
                <a:ea typeface="Arial" panose="020B0604020202020204" pitchFamily="34" charset="0"/>
              </a:rPr>
              <a:t>The installation will take several minutes to complete.</a:t>
            </a:r>
          </a:p>
          <a:p>
            <a:pPr indent="-177800">
              <a:lnSpc>
                <a:spcPct val="115000"/>
              </a:lnSpc>
            </a:pPr>
            <a:endParaRPr lang="en-US" dirty="0"/>
          </a:p>
          <a:p>
            <a:endParaRPr lang="en-US" dirty="0"/>
          </a:p>
        </p:txBody>
      </p:sp>
      <p:pic>
        <p:nvPicPr>
          <p:cNvPr id="4" name="Picture 3">
            <a:extLst>
              <a:ext uri="{FF2B5EF4-FFF2-40B4-BE49-F238E27FC236}">
                <a16:creationId xmlns:a16="http://schemas.microsoft.com/office/drawing/2014/main" id="{D5C0C82A-D013-3A67-395B-10EE2BAA1FA0}"/>
              </a:ext>
            </a:extLst>
          </p:cNvPr>
          <p:cNvPicPr>
            <a:picLocks noChangeAspect="1"/>
          </p:cNvPicPr>
          <p:nvPr/>
        </p:nvPicPr>
        <p:blipFill>
          <a:blip r:embed="rId3"/>
          <a:stretch>
            <a:fillRect/>
          </a:stretch>
        </p:blipFill>
        <p:spPr>
          <a:xfrm>
            <a:off x="8586028" y="3755056"/>
            <a:ext cx="3289300" cy="2527300"/>
          </a:xfrm>
          <a:prstGeom prst="rect">
            <a:avLst/>
          </a:prstGeom>
        </p:spPr>
      </p:pic>
    </p:spTree>
    <p:extLst>
      <p:ext uri="{BB962C8B-B14F-4D97-AF65-F5344CB8AC3E}">
        <p14:creationId xmlns:p14="http://schemas.microsoft.com/office/powerpoint/2010/main" val="23645376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EA5B2-A727-7943-3A2F-FAA08AC25C06}"/>
              </a:ext>
            </a:extLst>
          </p:cNvPr>
          <p:cNvSpPr>
            <a:spLocks noGrp="1"/>
          </p:cNvSpPr>
          <p:nvPr>
            <p:ph type="title"/>
          </p:nvPr>
        </p:nvSpPr>
        <p:spPr/>
        <p:txBody>
          <a:bodyPr/>
          <a:lstStyle/>
          <a:p>
            <a:r>
              <a:rPr lang="en-US" dirty="0"/>
              <a:t>Check the Operating System of Your Laptop</a:t>
            </a:r>
          </a:p>
        </p:txBody>
      </p:sp>
      <p:sp>
        <p:nvSpPr>
          <p:cNvPr id="3" name="Content Placeholder 2">
            <a:extLst>
              <a:ext uri="{FF2B5EF4-FFF2-40B4-BE49-F238E27FC236}">
                <a16:creationId xmlns:a16="http://schemas.microsoft.com/office/drawing/2014/main" id="{9552F071-B4A5-5015-416F-2E70BC573B2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0BC4DAD-190D-6F80-378A-60C3C2216FCF}"/>
              </a:ext>
            </a:extLst>
          </p:cNvPr>
          <p:cNvPicPr>
            <a:picLocks noChangeAspect="1"/>
          </p:cNvPicPr>
          <p:nvPr/>
        </p:nvPicPr>
        <p:blipFill>
          <a:blip r:embed="rId2"/>
          <a:stretch>
            <a:fillRect/>
          </a:stretch>
        </p:blipFill>
        <p:spPr>
          <a:xfrm>
            <a:off x="864704" y="1230597"/>
            <a:ext cx="10287477" cy="4809985"/>
          </a:xfrm>
          <a:prstGeom prst="rect">
            <a:avLst/>
          </a:prstGeom>
        </p:spPr>
      </p:pic>
    </p:spTree>
    <p:extLst>
      <p:ext uri="{BB962C8B-B14F-4D97-AF65-F5344CB8AC3E}">
        <p14:creationId xmlns:p14="http://schemas.microsoft.com/office/powerpoint/2010/main" val="6429705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27370-41C6-96B3-2CCE-9E94C287FB1B}"/>
              </a:ext>
            </a:extLst>
          </p:cNvPr>
          <p:cNvSpPr>
            <a:spLocks noGrp="1"/>
          </p:cNvSpPr>
          <p:nvPr>
            <p:ph type="title"/>
          </p:nvPr>
        </p:nvSpPr>
        <p:spPr/>
        <p:txBody>
          <a:bodyPr/>
          <a:lstStyle/>
          <a:p>
            <a:r>
              <a:rPr lang="en-US" dirty="0"/>
              <a:t>Python Overview</a:t>
            </a:r>
          </a:p>
        </p:txBody>
      </p:sp>
      <p:sp>
        <p:nvSpPr>
          <p:cNvPr id="3" name="Content Placeholder 2">
            <a:extLst>
              <a:ext uri="{FF2B5EF4-FFF2-40B4-BE49-F238E27FC236}">
                <a16:creationId xmlns:a16="http://schemas.microsoft.com/office/drawing/2014/main" id="{2A9F8FA2-F56F-A20C-F728-297CEDD3D180}"/>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BB804930-445E-152E-015A-A936B279D8CC}"/>
              </a:ext>
            </a:extLst>
          </p:cNvPr>
          <p:cNvPicPr>
            <a:picLocks noChangeAspect="1"/>
          </p:cNvPicPr>
          <p:nvPr/>
        </p:nvPicPr>
        <p:blipFill>
          <a:blip r:embed="rId3"/>
          <a:stretch>
            <a:fillRect/>
          </a:stretch>
        </p:blipFill>
        <p:spPr>
          <a:xfrm>
            <a:off x="838200" y="1230596"/>
            <a:ext cx="8186530" cy="5238125"/>
          </a:xfrm>
          <a:prstGeom prst="rect">
            <a:avLst/>
          </a:prstGeom>
        </p:spPr>
      </p:pic>
    </p:spTree>
    <p:extLst>
      <p:ext uri="{BB962C8B-B14F-4D97-AF65-F5344CB8AC3E}">
        <p14:creationId xmlns:p14="http://schemas.microsoft.com/office/powerpoint/2010/main" val="9595866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42656-7A19-2F53-A964-BB34B0B650F6}"/>
              </a:ext>
            </a:extLst>
          </p:cNvPr>
          <p:cNvSpPr>
            <a:spLocks noGrp="1"/>
          </p:cNvSpPr>
          <p:nvPr>
            <p:ph type="title"/>
          </p:nvPr>
        </p:nvSpPr>
        <p:spPr/>
        <p:txBody>
          <a:bodyPr>
            <a:normAutofit/>
          </a:bodyPr>
          <a:lstStyle/>
          <a:p>
            <a:r>
              <a:rPr lang="en-US" dirty="0"/>
              <a:t>High-level VS Low-level</a:t>
            </a:r>
          </a:p>
        </p:txBody>
      </p:sp>
      <p:pic>
        <p:nvPicPr>
          <p:cNvPr id="4" name="Content Placeholder 3">
            <a:extLst>
              <a:ext uri="{FF2B5EF4-FFF2-40B4-BE49-F238E27FC236}">
                <a16:creationId xmlns:a16="http://schemas.microsoft.com/office/drawing/2014/main" id="{EF5A3A00-CDDB-6847-BAEB-7738592BBDE1}"/>
              </a:ext>
            </a:extLst>
          </p:cNvPr>
          <p:cNvPicPr>
            <a:picLocks noGrp="1" noChangeAspect="1"/>
          </p:cNvPicPr>
          <p:nvPr>
            <p:ph idx="1"/>
          </p:nvPr>
        </p:nvPicPr>
        <p:blipFill>
          <a:blip r:embed="rId3"/>
          <a:stretch>
            <a:fillRect/>
          </a:stretch>
        </p:blipFill>
        <p:spPr>
          <a:xfrm>
            <a:off x="838200" y="1342231"/>
            <a:ext cx="6845300" cy="1168400"/>
          </a:xfrm>
          <a:prstGeom prst="rect">
            <a:avLst/>
          </a:prstGeom>
        </p:spPr>
      </p:pic>
    </p:spTree>
    <p:extLst>
      <p:ext uri="{BB962C8B-B14F-4D97-AF65-F5344CB8AC3E}">
        <p14:creationId xmlns:p14="http://schemas.microsoft.com/office/powerpoint/2010/main" val="39906056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723A6-B786-0032-0E7A-2B41A163580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5C93C6A-4F04-2BCA-8EF8-77D1FF345D05}"/>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D5DA3C1B-126A-925F-C85F-A774E58B7A81}"/>
              </a:ext>
            </a:extLst>
          </p:cNvPr>
          <p:cNvPicPr>
            <a:picLocks noChangeAspect="1"/>
          </p:cNvPicPr>
          <p:nvPr/>
        </p:nvPicPr>
        <p:blipFill>
          <a:blip r:embed="rId3"/>
          <a:stretch>
            <a:fillRect/>
          </a:stretch>
        </p:blipFill>
        <p:spPr>
          <a:xfrm>
            <a:off x="1138307" y="5614528"/>
            <a:ext cx="6946900" cy="1854200"/>
          </a:xfrm>
          <a:prstGeom prst="rect">
            <a:avLst/>
          </a:prstGeom>
        </p:spPr>
      </p:pic>
      <p:pic>
        <p:nvPicPr>
          <p:cNvPr id="5" name="Picture 4">
            <a:extLst>
              <a:ext uri="{FF2B5EF4-FFF2-40B4-BE49-F238E27FC236}">
                <a16:creationId xmlns:a16="http://schemas.microsoft.com/office/drawing/2014/main" id="{B4CDF0DE-77B9-33EE-DC5B-AF50C523E09C}"/>
              </a:ext>
            </a:extLst>
          </p:cNvPr>
          <p:cNvPicPr>
            <a:picLocks noChangeAspect="1"/>
          </p:cNvPicPr>
          <p:nvPr/>
        </p:nvPicPr>
        <p:blipFill>
          <a:blip r:embed="rId4"/>
          <a:stretch>
            <a:fillRect/>
          </a:stretch>
        </p:blipFill>
        <p:spPr>
          <a:xfrm>
            <a:off x="1138307" y="636840"/>
            <a:ext cx="6972300" cy="5016500"/>
          </a:xfrm>
          <a:prstGeom prst="rect">
            <a:avLst/>
          </a:prstGeom>
        </p:spPr>
      </p:pic>
    </p:spTree>
    <p:extLst>
      <p:ext uri="{BB962C8B-B14F-4D97-AF65-F5344CB8AC3E}">
        <p14:creationId xmlns:p14="http://schemas.microsoft.com/office/powerpoint/2010/main" val="36606736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007E5-2EC0-F6BE-2F42-3D30CE9EAF0C}"/>
              </a:ext>
            </a:extLst>
          </p:cNvPr>
          <p:cNvSpPr>
            <a:spLocks noGrp="1"/>
          </p:cNvSpPr>
          <p:nvPr>
            <p:ph type="title"/>
          </p:nvPr>
        </p:nvSpPr>
        <p:spPr/>
        <p:txBody>
          <a:bodyPr/>
          <a:lstStyle/>
          <a:p>
            <a:r>
              <a:rPr lang="en-US" dirty="0" err="1"/>
              <a:t>Jupyter</a:t>
            </a:r>
            <a:r>
              <a:rPr lang="en-US" dirty="0"/>
              <a:t> Notebook</a:t>
            </a:r>
          </a:p>
        </p:txBody>
      </p:sp>
      <p:sp>
        <p:nvSpPr>
          <p:cNvPr id="6" name="Content Placeholder 5">
            <a:extLst>
              <a:ext uri="{FF2B5EF4-FFF2-40B4-BE49-F238E27FC236}">
                <a16:creationId xmlns:a16="http://schemas.microsoft.com/office/drawing/2014/main" id="{D747F9C6-8D5E-0C17-A29C-EEFEC51941FA}"/>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7DCF5F5E-A970-68B8-DCD0-36858F3194CE}"/>
              </a:ext>
            </a:extLst>
          </p:cNvPr>
          <p:cNvPicPr>
            <a:picLocks noChangeAspect="1"/>
          </p:cNvPicPr>
          <p:nvPr/>
        </p:nvPicPr>
        <p:blipFill>
          <a:blip r:embed="rId3"/>
          <a:stretch>
            <a:fillRect/>
          </a:stretch>
        </p:blipFill>
        <p:spPr>
          <a:xfrm>
            <a:off x="838200" y="1230597"/>
            <a:ext cx="9808260" cy="4396806"/>
          </a:xfrm>
          <a:prstGeom prst="rect">
            <a:avLst/>
          </a:prstGeom>
        </p:spPr>
      </p:pic>
    </p:spTree>
    <p:extLst>
      <p:ext uri="{BB962C8B-B14F-4D97-AF65-F5344CB8AC3E}">
        <p14:creationId xmlns:p14="http://schemas.microsoft.com/office/powerpoint/2010/main" val="1144553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E0321-2C07-E9DD-BC34-95D991699780}"/>
              </a:ext>
            </a:extLst>
          </p:cNvPr>
          <p:cNvSpPr>
            <a:spLocks noGrp="1"/>
          </p:cNvSpPr>
          <p:nvPr>
            <p:ph type="title"/>
          </p:nvPr>
        </p:nvSpPr>
        <p:spPr/>
        <p:txBody>
          <a:bodyPr/>
          <a:lstStyle/>
          <a:p>
            <a:r>
              <a:rPr lang="en-US" sz="3200" b="1" dirty="0"/>
              <a:t>Thursday (No Class)</a:t>
            </a:r>
            <a:endParaRPr lang="en-US" dirty="0"/>
          </a:p>
        </p:txBody>
      </p:sp>
      <p:sp>
        <p:nvSpPr>
          <p:cNvPr id="3" name="Content Placeholder 2">
            <a:extLst>
              <a:ext uri="{FF2B5EF4-FFF2-40B4-BE49-F238E27FC236}">
                <a16:creationId xmlns:a16="http://schemas.microsoft.com/office/drawing/2014/main" id="{050483EC-AE75-1B98-7F5B-F6BA26A3F696}"/>
              </a:ext>
            </a:extLst>
          </p:cNvPr>
          <p:cNvSpPr>
            <a:spLocks noGrp="1"/>
          </p:cNvSpPr>
          <p:nvPr>
            <p:ph idx="1"/>
          </p:nvPr>
        </p:nvSpPr>
        <p:spPr/>
        <p:txBody>
          <a:bodyPr>
            <a:normAutofit/>
          </a:bodyPr>
          <a:lstStyle/>
          <a:p>
            <a:r>
              <a:rPr lang="en-US" sz="2400" dirty="0"/>
              <a:t>Homework 1:</a:t>
            </a:r>
          </a:p>
          <a:p>
            <a:r>
              <a:rPr lang="en-US" sz="2400" dirty="0">
                <a:hlinkClick r:id="rId3"/>
              </a:rPr>
              <a:t>https://canvas.wisc.edu/courses/450492/assignments/2613328?module_item_id=8215372</a:t>
            </a:r>
            <a:endParaRPr lang="en-US" sz="2400" dirty="0"/>
          </a:p>
          <a:p>
            <a:endParaRPr lang="en-US" sz="2400" dirty="0"/>
          </a:p>
          <a:p>
            <a:r>
              <a:rPr lang="en-US" sz="2800" dirty="0">
                <a:solidFill>
                  <a:schemeClr val="accent1"/>
                </a:solidFill>
              </a:rPr>
              <a:t>Due by Jan 28 11:59 PM Central Time</a:t>
            </a:r>
          </a:p>
          <a:p>
            <a:endParaRPr lang="en-US" sz="2400" dirty="0"/>
          </a:p>
        </p:txBody>
      </p:sp>
    </p:spTree>
    <p:extLst>
      <p:ext uri="{BB962C8B-B14F-4D97-AF65-F5344CB8AC3E}">
        <p14:creationId xmlns:p14="http://schemas.microsoft.com/office/powerpoint/2010/main" val="8055112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74AAF-4682-C330-8A5A-7A3CDDFC14F7}"/>
              </a:ext>
            </a:extLst>
          </p:cNvPr>
          <p:cNvSpPr>
            <a:spLocks noGrp="1"/>
          </p:cNvSpPr>
          <p:nvPr>
            <p:ph type="title"/>
          </p:nvPr>
        </p:nvSpPr>
        <p:spPr>
          <a:xfrm>
            <a:off x="3708400" y="457200"/>
            <a:ext cx="7454900" cy="3092450"/>
          </a:xfrm>
        </p:spPr>
        <p:txBody>
          <a:bodyPr>
            <a:normAutofit/>
          </a:bodyPr>
          <a:lstStyle/>
          <a:p>
            <a:r>
              <a:rPr lang="en-US" sz="8800" dirty="0"/>
              <a:t>Thanks!</a:t>
            </a:r>
          </a:p>
        </p:txBody>
      </p:sp>
      <p:sp>
        <p:nvSpPr>
          <p:cNvPr id="3" name="Content Placeholder 2">
            <a:extLst>
              <a:ext uri="{FF2B5EF4-FFF2-40B4-BE49-F238E27FC236}">
                <a16:creationId xmlns:a16="http://schemas.microsoft.com/office/drawing/2014/main" id="{5C387296-C17D-E716-8E7F-13D8C2169ACC}"/>
              </a:ext>
            </a:extLst>
          </p:cNvPr>
          <p:cNvSpPr>
            <a:spLocks noGrp="1"/>
          </p:cNvSpPr>
          <p:nvPr>
            <p:ph sz="quarter" idx="13"/>
          </p:nvPr>
        </p:nvSpPr>
        <p:spPr>
          <a:xfrm>
            <a:off x="4140200" y="3771900"/>
            <a:ext cx="7023100" cy="2514600"/>
          </a:xfrm>
        </p:spPr>
        <p:txBody>
          <a:bodyPr>
            <a:normAutofit/>
          </a:bodyPr>
          <a:lstStyle/>
          <a:p>
            <a:pPr marL="0" indent="0">
              <a:buNone/>
            </a:pPr>
            <a:r>
              <a:rPr lang="en-US" sz="5600" dirty="0"/>
              <a:t>Questions?</a:t>
            </a:r>
          </a:p>
        </p:txBody>
      </p:sp>
      <p:sp>
        <p:nvSpPr>
          <p:cNvPr id="4" name="Text Placeholder 3">
            <a:extLst>
              <a:ext uri="{FF2B5EF4-FFF2-40B4-BE49-F238E27FC236}">
                <a16:creationId xmlns:a16="http://schemas.microsoft.com/office/drawing/2014/main" id="{1B3D3F1A-B6F0-4F28-29BA-0AA4227AB3C7}"/>
              </a:ext>
            </a:extLst>
          </p:cNvPr>
          <p:cNvSpPr>
            <a:spLocks noGrp="1"/>
          </p:cNvSpPr>
          <p:nvPr>
            <p:ph type="body" sz="quarter" idx="14"/>
          </p:nvPr>
        </p:nvSpPr>
        <p:spPr/>
        <p:txBody>
          <a:bodyPr/>
          <a:lstStyle/>
          <a:p>
            <a:endParaRPr lang="en-US" dirty="0"/>
          </a:p>
        </p:txBody>
      </p:sp>
    </p:spTree>
    <p:extLst>
      <p:ext uri="{BB962C8B-B14F-4D97-AF65-F5344CB8AC3E}">
        <p14:creationId xmlns:p14="http://schemas.microsoft.com/office/powerpoint/2010/main" val="38280887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74219-740C-9928-BA4D-2A084E6C186C}"/>
              </a:ext>
            </a:extLst>
          </p:cNvPr>
          <p:cNvSpPr>
            <a:spLocks noGrp="1"/>
          </p:cNvSpPr>
          <p:nvPr>
            <p:ph type="title"/>
          </p:nvPr>
        </p:nvSpPr>
        <p:spPr/>
        <p:txBody>
          <a:bodyPr/>
          <a:lstStyle/>
          <a:p>
            <a:r>
              <a:rPr lang="en-US" dirty="0"/>
              <a:t>SQL Overview</a:t>
            </a:r>
          </a:p>
        </p:txBody>
      </p:sp>
      <p:sp>
        <p:nvSpPr>
          <p:cNvPr id="3" name="Content Placeholder 2">
            <a:extLst>
              <a:ext uri="{FF2B5EF4-FFF2-40B4-BE49-F238E27FC236}">
                <a16:creationId xmlns:a16="http://schemas.microsoft.com/office/drawing/2014/main" id="{50B29A70-3C73-7585-D2EE-C098DD9FDFC4}"/>
              </a:ext>
            </a:extLst>
          </p:cNvPr>
          <p:cNvSpPr>
            <a:spLocks noGrp="1"/>
          </p:cNvSpPr>
          <p:nvPr>
            <p:ph idx="1"/>
          </p:nvPr>
        </p:nvSpPr>
        <p:spPr/>
        <p:txBody>
          <a:bodyPr>
            <a:normAutofit/>
          </a:bodyPr>
          <a:lstStyle/>
          <a:p>
            <a:r>
              <a:rPr lang="en-US" dirty="0">
                <a:solidFill>
                  <a:srgbClr val="374151"/>
                </a:solidFill>
              </a:rPr>
              <a:t>Standalone SQL Server:</a:t>
            </a:r>
          </a:p>
          <a:p>
            <a:pPr marL="742950" lvl="1" indent="-285750" algn="l">
              <a:buFont typeface="Arial" panose="020B0604020202020204" pitchFamily="34" charset="0"/>
              <a:buChar char="•"/>
            </a:pPr>
            <a:r>
              <a:rPr lang="en-US" b="0" i="0" dirty="0">
                <a:solidFill>
                  <a:srgbClr val="374151"/>
                </a:solidFill>
                <a:effectLst/>
              </a:rPr>
              <a:t>Involves local installations, with the user directly managing the server.</a:t>
            </a:r>
          </a:p>
          <a:p>
            <a:pPr marL="742950" lvl="1" indent="-285750" algn="l">
              <a:buFont typeface="Arial" panose="020B0604020202020204" pitchFamily="34" charset="0"/>
              <a:buChar char="•"/>
            </a:pPr>
            <a:r>
              <a:rPr lang="en-US" b="0" i="0" dirty="0">
                <a:solidFill>
                  <a:srgbClr val="374151"/>
                </a:solidFill>
                <a:effectLst/>
              </a:rPr>
              <a:t>Best suited for applications where individual users require full control.</a:t>
            </a:r>
          </a:p>
          <a:p>
            <a:pPr lvl="1"/>
            <a:r>
              <a:rPr lang="en-US" dirty="0"/>
              <a:t>  Installation: </a:t>
            </a:r>
          </a:p>
          <a:p>
            <a:pPr lvl="2"/>
            <a:r>
              <a:rPr lang="en-US" dirty="0"/>
              <a:t>SQL Server 2022 Express is a free edition of SQL Server, ideal for development and production for desktop, web, and small server applications.</a:t>
            </a:r>
          </a:p>
          <a:p>
            <a:pPr lvl="2"/>
            <a:r>
              <a:rPr lang="en-US" dirty="0"/>
              <a:t>Download (Express): </a:t>
            </a:r>
            <a:r>
              <a:rPr lang="en-US" dirty="0">
                <a:hlinkClick r:id="rId2"/>
              </a:rPr>
              <a:t>https://www.microsoft.com/en-us/sql-server/sql-server-downloads</a:t>
            </a:r>
            <a:endParaRPr lang="en-US" dirty="0"/>
          </a:p>
          <a:p>
            <a:pPr lvl="1"/>
            <a:endParaRPr lang="en-US" b="1" i="0" dirty="0">
              <a:solidFill>
                <a:srgbClr val="374151"/>
              </a:solidFill>
              <a:effectLst/>
            </a:endParaRPr>
          </a:p>
          <a:p>
            <a:pPr algn="l"/>
            <a:r>
              <a:rPr lang="en-US" b="1" i="0" dirty="0">
                <a:solidFill>
                  <a:srgbClr val="374151"/>
                </a:solidFill>
                <a:effectLst/>
              </a:rPr>
              <a:t>Cloud-based SQL Server:</a:t>
            </a:r>
            <a:endParaRPr lang="en-US" b="0" dirty="0">
              <a:solidFill>
                <a:srgbClr val="374151"/>
              </a:solidFill>
            </a:endParaRPr>
          </a:p>
          <a:p>
            <a:pPr lvl="1"/>
            <a:r>
              <a:rPr lang="en-US" b="0" dirty="0">
                <a:solidFill>
                  <a:srgbClr val="374151"/>
                </a:solidFill>
              </a:rPr>
              <a:t>  Enhanced for Team Collaboration and Integration:</a:t>
            </a:r>
          </a:p>
          <a:p>
            <a:pPr marL="742950" lvl="1" indent="-285750" algn="l">
              <a:buFont typeface="Arial" panose="020B0604020202020204" pitchFamily="34" charset="0"/>
              <a:buChar char="•"/>
            </a:pPr>
            <a:r>
              <a:rPr lang="en-US" b="0" i="0" dirty="0">
                <a:solidFill>
                  <a:srgbClr val="374151"/>
                </a:solidFill>
                <a:effectLst/>
              </a:rPr>
              <a:t>Hosted on cloud platforms, facilitating easy access for multiple users.</a:t>
            </a:r>
          </a:p>
          <a:p>
            <a:pPr marL="742950" lvl="1" indent="-285750" algn="l">
              <a:buFont typeface="Arial" panose="020B0604020202020204" pitchFamily="34" charset="0"/>
              <a:buChar char="•"/>
            </a:pPr>
            <a:r>
              <a:rPr lang="en-US" b="0" i="0" dirty="0">
                <a:solidFill>
                  <a:srgbClr val="374151"/>
                </a:solidFill>
                <a:effectLst/>
              </a:rPr>
              <a:t>Ideal for applications that demand collaboration across a team.</a:t>
            </a:r>
          </a:p>
          <a:p>
            <a:pPr lvl="1"/>
            <a:r>
              <a:rPr lang="en-US" i="0" dirty="0">
                <a:solidFill>
                  <a:srgbClr val="374151"/>
                </a:solidFill>
                <a:effectLst/>
              </a:rPr>
              <a:t>  Supports Upstream &amp; Downstream Applications:</a:t>
            </a:r>
          </a:p>
          <a:p>
            <a:pPr marL="742950" lvl="1" indent="-285750" algn="l">
              <a:buFont typeface="Arial" panose="020B0604020202020204" pitchFamily="34" charset="0"/>
              <a:buChar char="•"/>
            </a:pPr>
            <a:r>
              <a:rPr lang="en-US" b="0" i="0" dirty="0">
                <a:solidFill>
                  <a:srgbClr val="374151"/>
                </a:solidFill>
                <a:effectLst/>
              </a:rPr>
              <a:t>Offers scalability, essential for evolving upstream and downstream applications.</a:t>
            </a:r>
          </a:p>
          <a:p>
            <a:pPr marL="742950" lvl="1" indent="-285750" algn="l">
              <a:buFont typeface="Arial" panose="020B0604020202020204" pitchFamily="34" charset="0"/>
              <a:buChar char="•"/>
            </a:pPr>
            <a:r>
              <a:rPr lang="en-US" b="0" i="0" dirty="0">
                <a:solidFill>
                  <a:srgbClr val="374151"/>
                </a:solidFill>
                <a:effectLst/>
              </a:rPr>
              <a:t>Reduces the need for extensive physical infrastructure, enabling more efficient data flow and management in complex analysis. </a:t>
            </a:r>
            <a:endParaRPr lang="en-US" dirty="0"/>
          </a:p>
        </p:txBody>
      </p:sp>
    </p:spTree>
    <p:extLst>
      <p:ext uri="{BB962C8B-B14F-4D97-AF65-F5344CB8AC3E}">
        <p14:creationId xmlns:p14="http://schemas.microsoft.com/office/powerpoint/2010/main" val="18039347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75EF5-9E4E-3CD0-555C-E1CEEAA3E542}"/>
              </a:ext>
            </a:extLst>
          </p:cNvPr>
          <p:cNvSpPr>
            <a:spLocks noGrp="1"/>
          </p:cNvSpPr>
          <p:nvPr>
            <p:ph type="title"/>
          </p:nvPr>
        </p:nvSpPr>
        <p:spPr/>
        <p:txBody>
          <a:bodyPr>
            <a:normAutofit/>
          </a:bodyPr>
          <a:lstStyle/>
          <a:p>
            <a:r>
              <a:rPr lang="en-US" dirty="0"/>
              <a:t> </a:t>
            </a:r>
            <a:r>
              <a:rPr lang="en-US" b="1" dirty="0"/>
              <a:t>Introduce Yourself and Your Course Expectations</a:t>
            </a:r>
            <a:endParaRPr lang="en-US" dirty="0"/>
          </a:p>
        </p:txBody>
      </p:sp>
      <p:sp>
        <p:nvSpPr>
          <p:cNvPr id="3" name="Content Placeholder 2">
            <a:extLst>
              <a:ext uri="{FF2B5EF4-FFF2-40B4-BE49-F238E27FC236}">
                <a16:creationId xmlns:a16="http://schemas.microsoft.com/office/drawing/2014/main" id="{7EE0C5B1-BBAF-F13E-5E96-04E002BDD6B5}"/>
              </a:ext>
            </a:extLst>
          </p:cNvPr>
          <p:cNvSpPr>
            <a:spLocks noGrp="1"/>
          </p:cNvSpPr>
          <p:nvPr>
            <p:ph idx="1"/>
          </p:nvPr>
        </p:nvSpPr>
        <p:spPr/>
        <p:txBody>
          <a:bodyPr>
            <a:normAutofit lnSpcReduction="10000"/>
          </a:bodyPr>
          <a:lstStyle/>
          <a:p>
            <a:pPr>
              <a:lnSpc>
                <a:spcPct val="120000"/>
              </a:lnSpc>
            </a:pPr>
            <a:r>
              <a:rPr lang="en-US" sz="1400" b="0" dirty="0"/>
              <a:t>Introduction: This assignment is not about right or wrong but is designed to help me get to know you better and tailor the course to support your development effectively.</a:t>
            </a:r>
          </a:p>
          <a:p>
            <a:pPr>
              <a:lnSpc>
                <a:spcPct val="120000"/>
              </a:lnSpc>
            </a:pPr>
            <a:endParaRPr lang="en-US" sz="1400" b="0" dirty="0"/>
          </a:p>
          <a:p>
            <a:pPr>
              <a:lnSpc>
                <a:spcPct val="120000"/>
              </a:lnSpc>
            </a:pPr>
            <a:r>
              <a:rPr lang="en-US" sz="1400" b="0" dirty="0"/>
              <a:t>1. In a brief introduction, please share what initially attracted you to the course.</a:t>
            </a:r>
          </a:p>
          <a:p>
            <a:pPr>
              <a:lnSpc>
                <a:spcPct val="120000"/>
              </a:lnSpc>
            </a:pPr>
            <a:endParaRPr lang="en-US" sz="1400" b="0" dirty="0"/>
          </a:p>
          <a:p>
            <a:pPr>
              <a:lnSpc>
                <a:spcPct val="120000"/>
              </a:lnSpc>
            </a:pPr>
            <a:r>
              <a:rPr lang="en-US" sz="1400" b="0" dirty="0"/>
              <a:t>2. Do you plan to enter the industry immediately after completing your undergraduate degree, or do you intend to pursue further education, such as graduate school, before entering the workforce? How can I better support you in achieving your career goals?</a:t>
            </a:r>
          </a:p>
          <a:p>
            <a:pPr>
              <a:lnSpc>
                <a:spcPct val="120000"/>
              </a:lnSpc>
            </a:pPr>
            <a:endParaRPr lang="en-US" sz="1400" b="0" dirty="0"/>
          </a:p>
          <a:p>
            <a:pPr>
              <a:lnSpc>
                <a:spcPct val="120000"/>
              </a:lnSpc>
            </a:pPr>
            <a:r>
              <a:rPr lang="en-US" sz="1400" b="0" dirty="0"/>
              <a:t>3. Are you currently seeking an internship? If so, in which field  are you interested?</a:t>
            </a:r>
          </a:p>
          <a:p>
            <a:pPr>
              <a:lnSpc>
                <a:spcPct val="120000"/>
              </a:lnSpc>
            </a:pPr>
            <a:endParaRPr lang="en-US" sz="1400" b="0" dirty="0"/>
          </a:p>
          <a:p>
            <a:pPr>
              <a:lnSpc>
                <a:spcPct val="120000"/>
              </a:lnSpc>
            </a:pPr>
            <a:r>
              <a:rPr lang="en-US" sz="1400" b="0" dirty="0"/>
              <a:t>4. What specific knowledge or skills do you hope to gain by the end of the semester? Is there a particular topic, concept, or skill that excites you and that you aim to explore or improve upon during this course? Please conclude by summarizing what you aspire to achieve through this course and how it aligns with your broader educational and career journey.</a:t>
            </a:r>
          </a:p>
          <a:p>
            <a:pPr>
              <a:lnSpc>
                <a:spcPct val="120000"/>
              </a:lnSpc>
            </a:pPr>
            <a:endParaRPr lang="en-US" sz="1400" b="0" dirty="0"/>
          </a:p>
          <a:p>
            <a:pPr>
              <a:lnSpc>
                <a:spcPct val="120000"/>
              </a:lnSpc>
            </a:pPr>
            <a:r>
              <a:rPr lang="en-US" sz="1400" b="0" dirty="0"/>
              <a:t>Note: Your responses are confidential and will assist in customizing the course to meet your needs effectively. </a:t>
            </a:r>
          </a:p>
        </p:txBody>
      </p:sp>
    </p:spTree>
    <p:extLst>
      <p:ext uri="{BB962C8B-B14F-4D97-AF65-F5344CB8AC3E}">
        <p14:creationId xmlns:p14="http://schemas.microsoft.com/office/powerpoint/2010/main" val="2300552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CEF772-03C2-ABF1-EB0C-7D30394B65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4C0CF9-CA7F-BE85-96B4-02123BACDA36}"/>
              </a:ext>
            </a:extLst>
          </p:cNvPr>
          <p:cNvSpPr>
            <a:spLocks noGrp="1"/>
          </p:cNvSpPr>
          <p:nvPr>
            <p:ph type="title"/>
          </p:nvPr>
        </p:nvSpPr>
        <p:spPr/>
        <p:txBody>
          <a:bodyPr/>
          <a:lstStyle/>
          <a:p>
            <a:pPr algn="ctr"/>
            <a:r>
              <a:rPr lang="en-US" dirty="0">
                <a:solidFill>
                  <a:srgbClr val="C00000"/>
                </a:solidFill>
              </a:rPr>
              <a:t>My Professional Journey</a:t>
            </a:r>
          </a:p>
        </p:txBody>
      </p:sp>
      <p:sp>
        <p:nvSpPr>
          <p:cNvPr id="3" name="Text Placeholder 2">
            <a:extLst>
              <a:ext uri="{FF2B5EF4-FFF2-40B4-BE49-F238E27FC236}">
                <a16:creationId xmlns:a16="http://schemas.microsoft.com/office/drawing/2014/main" id="{C8991B95-EC26-65FE-F15C-DB807146F97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586703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extBox 63"/>
          <p:cNvSpPr txBox="1"/>
          <p:nvPr/>
        </p:nvSpPr>
        <p:spPr>
          <a:xfrm>
            <a:off x="2934114" y="1542291"/>
            <a:ext cx="1752300" cy="3539430"/>
          </a:xfrm>
          <a:prstGeom prst="rect">
            <a:avLst/>
          </a:prstGeom>
          <a:solidFill>
            <a:srgbClr val="0E5DAA">
              <a:alpha val="10000"/>
            </a:srgbClr>
          </a:solidFill>
          <a:ln>
            <a:solidFill>
              <a:srgbClr val="5B9BD5">
                <a:shade val="50000"/>
              </a:srgbClr>
            </a:solidFill>
          </a:ln>
        </p:spPr>
        <p:txBody>
          <a:bodyPr wrap="square" rtlCol="0">
            <a:spAutoFit/>
          </a:bodyPr>
          <a:lstStyle/>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a:p>
            <a:pPr defTabSz="914400"/>
            <a:endParaRPr lang="en-US" sz="1400" dirty="0">
              <a:solidFill>
                <a:srgbClr val="353635"/>
              </a:solidFill>
              <a:latin typeface="Times New Roman" panose="02020603050405020304" pitchFamily="18" charset="0"/>
              <a:cs typeface="Times New Roman" panose="02020603050405020304" pitchFamily="18" charset="0"/>
            </a:endParaRPr>
          </a:p>
        </p:txBody>
      </p:sp>
      <p:sp>
        <p:nvSpPr>
          <p:cNvPr id="48" name="TextBox 47"/>
          <p:cNvSpPr txBox="1"/>
          <p:nvPr/>
        </p:nvSpPr>
        <p:spPr>
          <a:xfrm>
            <a:off x="762777" y="843399"/>
            <a:ext cx="2276475" cy="369332"/>
          </a:xfrm>
          <a:prstGeom prst="rect">
            <a:avLst/>
          </a:prstGeom>
          <a:noFill/>
        </p:spPr>
        <p:txBody>
          <a:bodyPr wrap="square" rtlCol="0">
            <a:spAutoFit/>
          </a:bodyPr>
          <a:lstStyle/>
          <a:p>
            <a:pPr defTabSz="914400"/>
            <a:r>
              <a:rPr lang="en-US" b="1" dirty="0">
                <a:solidFill>
                  <a:srgbClr val="AD1B2C"/>
                </a:solidFill>
                <a:latin typeface="Times New Roman" panose="02020603050405020304" pitchFamily="18" charset="0"/>
                <a:cs typeface="Times New Roman" panose="02020603050405020304" pitchFamily="18" charset="0"/>
              </a:rPr>
              <a:t>Data Sources</a:t>
            </a:r>
          </a:p>
        </p:txBody>
      </p:sp>
      <p:sp>
        <p:nvSpPr>
          <p:cNvPr id="49" name="TextBox 48"/>
          <p:cNvSpPr txBox="1"/>
          <p:nvPr/>
        </p:nvSpPr>
        <p:spPr>
          <a:xfrm>
            <a:off x="3221143" y="875298"/>
            <a:ext cx="1214421" cy="369332"/>
          </a:xfrm>
          <a:prstGeom prst="rect">
            <a:avLst/>
          </a:prstGeom>
          <a:noFill/>
        </p:spPr>
        <p:txBody>
          <a:bodyPr wrap="square" rtlCol="0">
            <a:spAutoFit/>
          </a:bodyPr>
          <a:lstStyle/>
          <a:p>
            <a:pPr defTabSz="914400"/>
            <a:r>
              <a:rPr lang="en-US" b="1" dirty="0">
                <a:solidFill>
                  <a:srgbClr val="C00000"/>
                </a:solidFill>
                <a:latin typeface="Times New Roman" panose="02020603050405020304" pitchFamily="18" charset="0"/>
                <a:cs typeface="Times New Roman" panose="02020603050405020304" pitchFamily="18" charset="0"/>
              </a:rPr>
              <a:t>Modeling</a:t>
            </a:r>
          </a:p>
        </p:txBody>
      </p:sp>
      <p:sp>
        <p:nvSpPr>
          <p:cNvPr id="51" name="TextBox 50"/>
          <p:cNvSpPr txBox="1"/>
          <p:nvPr/>
        </p:nvSpPr>
        <p:spPr>
          <a:xfrm>
            <a:off x="9389043" y="849645"/>
            <a:ext cx="1842736" cy="369332"/>
          </a:xfrm>
          <a:prstGeom prst="rect">
            <a:avLst/>
          </a:prstGeom>
          <a:noFill/>
        </p:spPr>
        <p:txBody>
          <a:bodyPr wrap="square" rtlCol="0">
            <a:spAutoFit/>
          </a:bodyPr>
          <a:lstStyle/>
          <a:p>
            <a:pPr defTabSz="914400"/>
            <a:r>
              <a:rPr lang="en-US" b="1" dirty="0">
                <a:solidFill>
                  <a:srgbClr val="AD1B2C"/>
                </a:solidFill>
                <a:latin typeface="Times New Roman" panose="02020603050405020304" pitchFamily="18" charset="0"/>
                <a:cs typeface="Times New Roman" panose="02020603050405020304" pitchFamily="18" charset="0"/>
                <a:hlinkClick r:id="rId3"/>
              </a:rPr>
              <a:t>Applications</a:t>
            </a:r>
            <a:endParaRPr lang="en-US" b="1" dirty="0">
              <a:solidFill>
                <a:srgbClr val="AD1B2C"/>
              </a:solidFill>
              <a:latin typeface="Times New Roman" panose="02020603050405020304" pitchFamily="18" charset="0"/>
              <a:cs typeface="Times New Roman" panose="02020603050405020304" pitchFamily="18" charset="0"/>
            </a:endParaRPr>
          </a:p>
        </p:txBody>
      </p:sp>
      <p:sp>
        <p:nvSpPr>
          <p:cNvPr id="52" name="TextBox 51"/>
          <p:cNvSpPr txBox="1"/>
          <p:nvPr/>
        </p:nvSpPr>
        <p:spPr>
          <a:xfrm>
            <a:off x="8678257" y="1460580"/>
            <a:ext cx="3239370" cy="1200329"/>
          </a:xfrm>
          <a:prstGeom prst="rect">
            <a:avLst/>
          </a:prstGeom>
          <a:solidFill>
            <a:srgbClr val="0E5DAA">
              <a:alpha val="10000"/>
            </a:srgbClr>
          </a:solidFill>
        </p:spPr>
        <p:txBody>
          <a:bodyPr wrap="square" rtlCol="0">
            <a:spAutoFit/>
          </a:bodyPr>
          <a:lstStyle/>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The Food Dollar: Natural Resources Module Web Application</a:t>
            </a:r>
          </a:p>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Farm-to-hub Flow Chart</a:t>
            </a:r>
          </a:p>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Trade Chart</a:t>
            </a:r>
          </a:p>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Water Use Maps</a:t>
            </a:r>
          </a:p>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Online-reporting System</a:t>
            </a:r>
          </a:p>
        </p:txBody>
      </p:sp>
      <p:sp>
        <p:nvSpPr>
          <p:cNvPr id="53" name="TextBox 52"/>
          <p:cNvSpPr txBox="1"/>
          <p:nvPr/>
        </p:nvSpPr>
        <p:spPr>
          <a:xfrm>
            <a:off x="8672126" y="2991296"/>
            <a:ext cx="3218765" cy="830997"/>
          </a:xfrm>
          <a:prstGeom prst="rect">
            <a:avLst/>
          </a:prstGeom>
          <a:solidFill>
            <a:srgbClr val="0E5DAA">
              <a:alpha val="10000"/>
            </a:srgbClr>
          </a:solidFill>
        </p:spPr>
        <p:txBody>
          <a:bodyPr wrap="square" rtlCol="0">
            <a:spAutoFit/>
          </a:bodyPr>
          <a:lstStyle/>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Web Tools (online download)</a:t>
            </a:r>
          </a:p>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SQL Query</a:t>
            </a:r>
          </a:p>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Data Query through Excel, R, Python, Matlab, etc.</a:t>
            </a:r>
          </a:p>
        </p:txBody>
      </p:sp>
      <p:sp>
        <p:nvSpPr>
          <p:cNvPr id="54" name="Rectangle 53"/>
          <p:cNvSpPr/>
          <p:nvPr/>
        </p:nvSpPr>
        <p:spPr>
          <a:xfrm flipH="1">
            <a:off x="8069562" y="2800406"/>
            <a:ext cx="400110" cy="1362075"/>
          </a:xfrm>
          <a:prstGeom prst="rect">
            <a:avLst/>
          </a:prstGeom>
          <a:solidFill>
            <a:srgbClr val="0E5DAA">
              <a:alpha val="10000"/>
            </a:srgbClr>
          </a:solidFill>
        </p:spPr>
        <p:txBody>
          <a:bodyPr vert="vert" wrap="square">
            <a:spAutoFit/>
          </a:bodyPr>
          <a:lstStyle/>
          <a:p>
            <a:pPr defTabSz="914400"/>
            <a:r>
              <a:rPr lang="en-US" sz="1400" dirty="0">
                <a:solidFill>
                  <a:srgbClr val="353635"/>
                </a:solidFill>
                <a:latin typeface="Times New Roman" panose="02020603050405020304" pitchFamily="18" charset="0"/>
                <a:cs typeface="Times New Roman" panose="02020603050405020304" pitchFamily="18" charset="0"/>
              </a:rPr>
              <a:t>Data Query Tools</a:t>
            </a:r>
          </a:p>
        </p:txBody>
      </p:sp>
      <p:sp>
        <p:nvSpPr>
          <p:cNvPr id="56" name="Rectangle 55"/>
          <p:cNvSpPr/>
          <p:nvPr/>
        </p:nvSpPr>
        <p:spPr>
          <a:xfrm>
            <a:off x="4138161" y="101600"/>
            <a:ext cx="4242956" cy="692369"/>
          </a:xfrm>
          <a:prstGeom prst="rect">
            <a:avLst/>
          </a:prstGeom>
        </p:spPr>
        <p:txBody>
          <a:bodyPr wrap="none">
            <a:spAutoFit/>
          </a:bodyPr>
          <a:lstStyle/>
          <a:p>
            <a:pPr algn="ctr" defTabSz="914400">
              <a:lnSpc>
                <a:spcPct val="200000"/>
              </a:lnSpc>
            </a:pPr>
            <a:r>
              <a:rPr lang="en-US" sz="2300" b="1" dirty="0">
                <a:solidFill>
                  <a:srgbClr val="B31B1B"/>
                </a:solidFill>
                <a:latin typeface="Times New Roman" panose="02020603050405020304" pitchFamily="18" charset="0"/>
                <a:cs typeface="Times New Roman" panose="02020603050405020304" pitchFamily="18" charset="0"/>
              </a:rPr>
              <a:t>A Modern Analytics Ecosystem</a:t>
            </a:r>
          </a:p>
        </p:txBody>
      </p:sp>
      <p:cxnSp>
        <p:nvCxnSpPr>
          <p:cNvPr id="57" name="Straight Arrow Connector 56"/>
          <p:cNvCxnSpPr/>
          <p:nvPr/>
        </p:nvCxnSpPr>
        <p:spPr>
          <a:xfrm>
            <a:off x="2066874" y="1482725"/>
            <a:ext cx="1124029" cy="585121"/>
          </a:xfrm>
          <a:prstGeom prst="straightConnector1">
            <a:avLst/>
          </a:prstGeom>
          <a:noFill/>
          <a:ln w="6350" cap="flat" cmpd="sng" algn="ctr">
            <a:solidFill>
              <a:srgbClr val="5B9BD5"/>
            </a:solidFill>
            <a:prstDash val="solid"/>
            <a:miter lim="800000"/>
            <a:tailEnd type="triangle"/>
          </a:ln>
          <a:effectLst/>
        </p:spPr>
      </p:cxnSp>
      <p:sp>
        <p:nvSpPr>
          <p:cNvPr id="58" name="Rectangle 57"/>
          <p:cNvSpPr/>
          <p:nvPr/>
        </p:nvSpPr>
        <p:spPr>
          <a:xfrm flipH="1">
            <a:off x="7960097" y="1507191"/>
            <a:ext cx="615553" cy="1107106"/>
          </a:xfrm>
          <a:prstGeom prst="rect">
            <a:avLst/>
          </a:prstGeom>
          <a:solidFill>
            <a:srgbClr val="0E5DAA">
              <a:alpha val="10000"/>
            </a:srgbClr>
          </a:solidFill>
        </p:spPr>
        <p:txBody>
          <a:bodyPr vert="vert" wrap="square">
            <a:spAutoFit/>
          </a:bodyPr>
          <a:lstStyle/>
          <a:p>
            <a:pPr defTabSz="914400"/>
            <a:r>
              <a:rPr lang="en-US" sz="1400" dirty="0">
                <a:solidFill>
                  <a:srgbClr val="353635"/>
                </a:solidFill>
                <a:latin typeface="Times New Roman" panose="02020603050405020304" pitchFamily="18" charset="0"/>
                <a:cs typeface="Times New Roman" panose="02020603050405020304" pitchFamily="18" charset="0"/>
              </a:rPr>
              <a:t>Web-based Applications</a:t>
            </a:r>
          </a:p>
        </p:txBody>
      </p:sp>
      <p:cxnSp>
        <p:nvCxnSpPr>
          <p:cNvPr id="59" name="Straight Arrow Connector 58"/>
          <p:cNvCxnSpPr/>
          <p:nvPr/>
        </p:nvCxnSpPr>
        <p:spPr>
          <a:xfrm>
            <a:off x="1955977" y="2194420"/>
            <a:ext cx="1038479" cy="182072"/>
          </a:xfrm>
          <a:prstGeom prst="straightConnector1">
            <a:avLst/>
          </a:prstGeom>
          <a:noFill/>
          <a:ln w="6350" cap="flat" cmpd="sng" algn="ctr">
            <a:solidFill>
              <a:srgbClr val="5B9BD5"/>
            </a:solidFill>
            <a:prstDash val="solid"/>
            <a:miter lim="800000"/>
            <a:tailEnd type="triangle"/>
          </a:ln>
          <a:effectLst/>
        </p:spPr>
      </p:cxnSp>
      <p:cxnSp>
        <p:nvCxnSpPr>
          <p:cNvPr id="60" name="Straight Arrow Connector 59"/>
          <p:cNvCxnSpPr/>
          <p:nvPr/>
        </p:nvCxnSpPr>
        <p:spPr>
          <a:xfrm flipV="1">
            <a:off x="2262968" y="2836857"/>
            <a:ext cx="958175" cy="446249"/>
          </a:xfrm>
          <a:prstGeom prst="straightConnector1">
            <a:avLst/>
          </a:prstGeom>
          <a:noFill/>
          <a:ln w="6350" cap="flat" cmpd="sng" algn="ctr">
            <a:solidFill>
              <a:srgbClr val="5B9BD5"/>
            </a:solidFill>
            <a:prstDash val="solid"/>
            <a:miter lim="800000"/>
            <a:tailEnd type="triangle"/>
          </a:ln>
          <a:effectLst/>
        </p:spPr>
      </p:cxnSp>
      <p:cxnSp>
        <p:nvCxnSpPr>
          <p:cNvPr id="61" name="Straight Arrow Connector 60"/>
          <p:cNvCxnSpPr/>
          <p:nvPr/>
        </p:nvCxnSpPr>
        <p:spPr>
          <a:xfrm flipV="1">
            <a:off x="2241461" y="3059981"/>
            <a:ext cx="1038467" cy="849310"/>
          </a:xfrm>
          <a:prstGeom prst="straightConnector1">
            <a:avLst/>
          </a:prstGeom>
          <a:noFill/>
          <a:ln w="6350" cap="flat" cmpd="sng" algn="ctr">
            <a:solidFill>
              <a:srgbClr val="5B9BD5"/>
            </a:solidFill>
            <a:prstDash val="solid"/>
            <a:miter lim="800000"/>
            <a:tailEnd type="triangle"/>
          </a:ln>
          <a:effectLst/>
        </p:spPr>
      </p:cxnSp>
      <p:cxnSp>
        <p:nvCxnSpPr>
          <p:cNvPr id="62" name="Straight Arrow Connector 61"/>
          <p:cNvCxnSpPr/>
          <p:nvPr/>
        </p:nvCxnSpPr>
        <p:spPr>
          <a:xfrm flipV="1">
            <a:off x="1903576" y="3180403"/>
            <a:ext cx="1524615" cy="1536204"/>
          </a:xfrm>
          <a:prstGeom prst="straightConnector1">
            <a:avLst/>
          </a:prstGeom>
          <a:noFill/>
          <a:ln w="6350" cap="flat" cmpd="sng" algn="ctr">
            <a:solidFill>
              <a:srgbClr val="5B9BD5"/>
            </a:solidFill>
            <a:prstDash val="solid"/>
            <a:miter lim="800000"/>
            <a:tailEnd type="triangle"/>
          </a:ln>
          <a:effectLst/>
        </p:spPr>
      </p:cxnSp>
      <p:cxnSp>
        <p:nvCxnSpPr>
          <p:cNvPr id="63" name="Straight Arrow Connector 62"/>
          <p:cNvCxnSpPr/>
          <p:nvPr/>
        </p:nvCxnSpPr>
        <p:spPr>
          <a:xfrm flipV="1">
            <a:off x="1831560" y="3254377"/>
            <a:ext cx="1660716" cy="2260216"/>
          </a:xfrm>
          <a:prstGeom prst="straightConnector1">
            <a:avLst/>
          </a:prstGeom>
          <a:noFill/>
          <a:ln w="6350" cap="flat" cmpd="sng" algn="ctr">
            <a:solidFill>
              <a:srgbClr val="5B9BD5"/>
            </a:solidFill>
            <a:prstDash val="solid"/>
            <a:miter lim="800000"/>
            <a:tailEnd type="triangle"/>
          </a:ln>
          <a:effectLst/>
        </p:spPr>
      </p:cxnSp>
      <p:pic>
        <p:nvPicPr>
          <p:cNvPr id="65" name="Picture 64"/>
          <p:cNvPicPr>
            <a:picLocks noChangeAspect="1"/>
          </p:cNvPicPr>
          <p:nvPr/>
        </p:nvPicPr>
        <p:blipFill>
          <a:blip r:embed="rId4"/>
          <a:stretch>
            <a:fillRect/>
          </a:stretch>
        </p:blipFill>
        <p:spPr>
          <a:xfrm>
            <a:off x="3447458" y="3846443"/>
            <a:ext cx="602745" cy="22445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6" name="Oval 65"/>
          <p:cNvSpPr/>
          <p:nvPr/>
        </p:nvSpPr>
        <p:spPr>
          <a:xfrm>
            <a:off x="3087290" y="2315853"/>
            <a:ext cx="1405558" cy="809799"/>
          </a:xfrm>
          <a:prstGeom prst="ellipse">
            <a:avLst/>
          </a:prstGeom>
          <a:noFill/>
          <a:ln w="12700" cap="flat" cmpd="sng" algn="ctr">
            <a:solidFill>
              <a:srgbClr val="5B9BD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353635"/>
                </a:solidFill>
                <a:effectLst/>
                <a:uLnTx/>
                <a:uFillTx/>
                <a:latin typeface="Times New Roman" panose="02020603050405020304" pitchFamily="18" charset="0"/>
                <a:cs typeface="Times New Roman" panose="02020603050405020304" pitchFamily="18" charset="0"/>
              </a:rPr>
              <a:t>Modeling</a:t>
            </a:r>
          </a:p>
        </p:txBody>
      </p:sp>
      <p:sp>
        <p:nvSpPr>
          <p:cNvPr id="67" name="Rectangle 66"/>
          <p:cNvSpPr/>
          <p:nvPr/>
        </p:nvSpPr>
        <p:spPr>
          <a:xfrm>
            <a:off x="2419350" y="5269210"/>
            <a:ext cx="2438400" cy="1077218"/>
          </a:xfrm>
          <a:prstGeom prst="rect">
            <a:avLst/>
          </a:prstGeom>
        </p:spPr>
        <p:txBody>
          <a:bodyPr wrap="square">
            <a:spAutoFit/>
          </a:bodyPr>
          <a:lstStyle/>
          <a:p>
            <a:pPr algn="just" defTabSz="914400"/>
            <a:r>
              <a:rPr lang="en-US" sz="1600" dirty="0">
                <a:solidFill>
                  <a:prstClr val="black"/>
                </a:solidFill>
                <a:latin typeface="Times New Roman" panose="02020603050405020304" pitchFamily="18" charset="0"/>
                <a:cs typeface="Times New Roman" panose="02020603050405020304" pitchFamily="18" charset="0"/>
              </a:rPr>
              <a:t>Python, GAMS, SAS, etc., scripts are used in the extraction, transformation, and loading process. </a:t>
            </a:r>
          </a:p>
        </p:txBody>
      </p:sp>
      <p:sp>
        <p:nvSpPr>
          <p:cNvPr id="68" name="Curved Left Arrow 67"/>
          <p:cNvSpPr/>
          <p:nvPr/>
        </p:nvSpPr>
        <p:spPr>
          <a:xfrm>
            <a:off x="6387820" y="2139440"/>
            <a:ext cx="937540" cy="2036320"/>
          </a:xfrm>
          <a:prstGeom prst="curvedLeftArrow">
            <a:avLst/>
          </a:prstGeom>
          <a:solidFill>
            <a:srgbClr val="5B9BD5">
              <a:lumMod val="40000"/>
              <a:lumOff val="60000"/>
            </a:srgbClr>
          </a:solidFill>
          <a:ln w="12700" cap="flat" cmpd="sng" algn="ctr">
            <a:solidFill>
              <a:srgbClr val="5B9BD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Times New Roman" panose="02020603050405020304" pitchFamily="18" charset="0"/>
              <a:cs typeface="Times New Roman" panose="02020603050405020304" pitchFamily="18" charset="0"/>
            </a:endParaRPr>
          </a:p>
        </p:txBody>
      </p:sp>
      <p:sp>
        <p:nvSpPr>
          <p:cNvPr id="69" name="Curved Left Arrow 68"/>
          <p:cNvSpPr/>
          <p:nvPr/>
        </p:nvSpPr>
        <p:spPr>
          <a:xfrm rot="10366869">
            <a:off x="5186595" y="2053922"/>
            <a:ext cx="1020187" cy="2089352"/>
          </a:xfrm>
          <a:prstGeom prst="curvedLeftArrow">
            <a:avLst/>
          </a:prstGeom>
          <a:solidFill>
            <a:srgbClr val="5B9BD5">
              <a:lumMod val="40000"/>
              <a:lumOff val="60000"/>
            </a:srgbClr>
          </a:solidFill>
          <a:ln w="12700" cap="flat" cmpd="sng" algn="ctr">
            <a:solidFill>
              <a:srgbClr val="5B9BD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Times New Roman" panose="02020603050405020304" pitchFamily="18" charset="0"/>
              <a:cs typeface="Times New Roman" panose="02020603050405020304" pitchFamily="18" charset="0"/>
            </a:endParaRPr>
          </a:p>
        </p:txBody>
      </p:sp>
      <p:sp>
        <p:nvSpPr>
          <p:cNvPr id="70" name="Rectangle 69"/>
          <p:cNvSpPr/>
          <p:nvPr/>
        </p:nvSpPr>
        <p:spPr>
          <a:xfrm>
            <a:off x="5052147" y="4274308"/>
            <a:ext cx="2438400" cy="830997"/>
          </a:xfrm>
          <a:prstGeom prst="rect">
            <a:avLst/>
          </a:prstGeom>
        </p:spPr>
        <p:txBody>
          <a:bodyPr wrap="square">
            <a:spAutoFit/>
          </a:bodyPr>
          <a:lstStyle/>
          <a:p>
            <a:pPr algn="just" defTabSz="914400"/>
            <a:r>
              <a:rPr lang="en-US" sz="1600" dirty="0">
                <a:solidFill>
                  <a:prstClr val="black"/>
                </a:solidFill>
                <a:latin typeface="Times New Roman" panose="02020603050405020304" pitchFamily="18" charset="0"/>
                <a:cs typeface="Times New Roman" panose="02020603050405020304" pitchFamily="18" charset="0"/>
              </a:rPr>
              <a:t>Datasets are automatically or manually updated by scheduled ETL jobs.</a:t>
            </a:r>
          </a:p>
        </p:txBody>
      </p:sp>
      <p:cxnSp>
        <p:nvCxnSpPr>
          <p:cNvPr id="71" name="Straight Arrow Connector 70"/>
          <p:cNvCxnSpPr/>
          <p:nvPr/>
        </p:nvCxnSpPr>
        <p:spPr>
          <a:xfrm flipV="1">
            <a:off x="7176269" y="2092327"/>
            <a:ext cx="643756" cy="102093"/>
          </a:xfrm>
          <a:prstGeom prst="straightConnector1">
            <a:avLst/>
          </a:prstGeom>
          <a:noFill/>
          <a:ln w="6350" cap="flat" cmpd="sng" algn="ctr">
            <a:solidFill>
              <a:srgbClr val="5B9BD5"/>
            </a:solidFill>
            <a:prstDash val="solid"/>
            <a:miter lim="800000"/>
            <a:tailEnd type="triangle"/>
          </a:ln>
          <a:effectLst/>
        </p:spPr>
      </p:cxnSp>
      <p:cxnSp>
        <p:nvCxnSpPr>
          <p:cNvPr id="72" name="Straight Arrow Connector 71"/>
          <p:cNvCxnSpPr/>
          <p:nvPr/>
        </p:nvCxnSpPr>
        <p:spPr>
          <a:xfrm>
            <a:off x="7451014" y="3195032"/>
            <a:ext cx="561338" cy="0"/>
          </a:xfrm>
          <a:prstGeom prst="straightConnector1">
            <a:avLst/>
          </a:prstGeom>
          <a:noFill/>
          <a:ln w="6350" cap="flat" cmpd="sng" algn="ctr">
            <a:solidFill>
              <a:srgbClr val="5B9BD5"/>
            </a:solidFill>
            <a:prstDash val="solid"/>
            <a:miter lim="800000"/>
            <a:tailEnd type="triangle"/>
          </a:ln>
          <a:effectLst/>
        </p:spPr>
      </p:cxnSp>
      <p:cxnSp>
        <p:nvCxnSpPr>
          <p:cNvPr id="73" name="Straight Arrow Connector 72"/>
          <p:cNvCxnSpPr/>
          <p:nvPr/>
        </p:nvCxnSpPr>
        <p:spPr>
          <a:xfrm>
            <a:off x="7316275" y="3481444"/>
            <a:ext cx="502982" cy="903041"/>
          </a:xfrm>
          <a:prstGeom prst="straightConnector1">
            <a:avLst/>
          </a:prstGeom>
          <a:noFill/>
          <a:ln w="6350" cap="flat" cmpd="sng" algn="ctr">
            <a:solidFill>
              <a:srgbClr val="5B9BD5"/>
            </a:solidFill>
            <a:prstDash val="solid"/>
            <a:miter lim="800000"/>
            <a:tailEnd type="triangle"/>
          </a:ln>
          <a:effectLst/>
        </p:spPr>
      </p:cxnSp>
      <p:sp>
        <p:nvSpPr>
          <p:cNvPr id="74" name="Rectangle 73"/>
          <p:cNvSpPr/>
          <p:nvPr/>
        </p:nvSpPr>
        <p:spPr>
          <a:xfrm flipH="1">
            <a:off x="8082273" y="4356437"/>
            <a:ext cx="400110" cy="1056058"/>
          </a:xfrm>
          <a:prstGeom prst="rect">
            <a:avLst/>
          </a:prstGeom>
          <a:solidFill>
            <a:srgbClr val="0E5DAA">
              <a:alpha val="10000"/>
            </a:srgbClr>
          </a:solidFill>
        </p:spPr>
        <p:txBody>
          <a:bodyPr vert="vert" wrap="square">
            <a:spAutoFit/>
          </a:bodyPr>
          <a:lstStyle/>
          <a:p>
            <a:pPr algn="ctr" defTabSz="914400"/>
            <a:r>
              <a:rPr lang="en-US" sz="1400" dirty="0">
                <a:solidFill>
                  <a:srgbClr val="353635"/>
                </a:solidFill>
                <a:latin typeface="Times New Roman" panose="02020603050405020304" pitchFamily="18" charset="0"/>
                <a:cs typeface="Times New Roman" panose="02020603050405020304" pitchFamily="18" charset="0"/>
              </a:rPr>
              <a:t>Research</a:t>
            </a:r>
          </a:p>
        </p:txBody>
      </p:sp>
      <p:sp>
        <p:nvSpPr>
          <p:cNvPr id="75" name="Rectangle 74"/>
          <p:cNvSpPr/>
          <p:nvPr/>
        </p:nvSpPr>
        <p:spPr>
          <a:xfrm flipH="1">
            <a:off x="8101271" y="5485184"/>
            <a:ext cx="400110" cy="1300174"/>
          </a:xfrm>
          <a:prstGeom prst="rect">
            <a:avLst/>
          </a:prstGeom>
          <a:solidFill>
            <a:srgbClr val="0E5DAA">
              <a:alpha val="10000"/>
            </a:srgbClr>
          </a:solidFill>
        </p:spPr>
        <p:txBody>
          <a:bodyPr vert="vert" wrap="square">
            <a:spAutoFit/>
          </a:bodyPr>
          <a:lstStyle/>
          <a:p>
            <a:pPr defTabSz="914400"/>
            <a:r>
              <a:rPr lang="en-US" sz="1400" dirty="0">
                <a:solidFill>
                  <a:srgbClr val="353635"/>
                </a:solidFill>
                <a:latin typeface="Times New Roman" panose="02020603050405020304" pitchFamily="18" charset="0"/>
                <a:cs typeface="Times New Roman" panose="02020603050405020304" pitchFamily="18" charset="0"/>
              </a:rPr>
              <a:t>Documentations</a:t>
            </a:r>
          </a:p>
        </p:txBody>
      </p:sp>
      <p:sp>
        <p:nvSpPr>
          <p:cNvPr id="76" name="TextBox 75"/>
          <p:cNvSpPr txBox="1"/>
          <p:nvPr/>
        </p:nvSpPr>
        <p:spPr>
          <a:xfrm>
            <a:off x="8672125" y="5797225"/>
            <a:ext cx="3239370" cy="646331"/>
          </a:xfrm>
          <a:prstGeom prst="rect">
            <a:avLst/>
          </a:prstGeom>
          <a:solidFill>
            <a:srgbClr val="0E5DAA">
              <a:alpha val="10000"/>
            </a:srgbClr>
          </a:solidFill>
        </p:spPr>
        <p:txBody>
          <a:bodyPr wrap="square" rtlCol="0">
            <a:spAutoFit/>
          </a:bodyPr>
          <a:lstStyle/>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Online data catalog </a:t>
            </a:r>
          </a:p>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documentation </a:t>
            </a:r>
          </a:p>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SQL lookup tables</a:t>
            </a:r>
          </a:p>
        </p:txBody>
      </p:sp>
      <p:cxnSp>
        <p:nvCxnSpPr>
          <p:cNvPr id="77" name="Straight Arrow Connector 76"/>
          <p:cNvCxnSpPr/>
          <p:nvPr/>
        </p:nvCxnSpPr>
        <p:spPr>
          <a:xfrm>
            <a:off x="7133721" y="3863571"/>
            <a:ext cx="748531" cy="2007897"/>
          </a:xfrm>
          <a:prstGeom prst="straightConnector1">
            <a:avLst/>
          </a:prstGeom>
          <a:noFill/>
          <a:ln w="6350" cap="flat" cmpd="sng" algn="ctr">
            <a:solidFill>
              <a:srgbClr val="5B9BD5"/>
            </a:solidFill>
            <a:prstDash val="solid"/>
            <a:miter lim="800000"/>
            <a:tailEnd type="triangle"/>
          </a:ln>
          <a:effectLst/>
        </p:spPr>
      </p:cxnSp>
      <p:sp>
        <p:nvSpPr>
          <p:cNvPr id="78" name="TextBox 77"/>
          <p:cNvSpPr txBox="1"/>
          <p:nvPr/>
        </p:nvSpPr>
        <p:spPr>
          <a:xfrm>
            <a:off x="5660660" y="2399989"/>
            <a:ext cx="1346247" cy="1415772"/>
          </a:xfrm>
          <a:prstGeom prst="rect">
            <a:avLst/>
          </a:prstGeom>
          <a:noFill/>
        </p:spPr>
        <p:txBody>
          <a:bodyPr wrap="square" rtlCol="0">
            <a:spAutoFit/>
          </a:bodyPr>
          <a:lstStyle/>
          <a:p>
            <a:pPr algn="ctr" defTabSz="914400"/>
            <a:r>
              <a:rPr lang="en-US" b="1" dirty="0">
                <a:solidFill>
                  <a:prstClr val="black"/>
                </a:solidFill>
                <a:latin typeface="Times New Roman" panose="02020603050405020304" pitchFamily="18" charset="0"/>
                <a:cs typeface="Times New Roman" panose="02020603050405020304" pitchFamily="18" charset="0"/>
              </a:rPr>
              <a:t>FEDS Database</a:t>
            </a:r>
          </a:p>
          <a:p>
            <a:pPr algn="ctr" defTabSz="914400"/>
            <a:endParaRPr lang="en-US" b="1" dirty="0">
              <a:solidFill>
                <a:prstClr val="black"/>
              </a:solidFill>
              <a:latin typeface="Times New Roman" panose="02020603050405020304" pitchFamily="18" charset="0"/>
              <a:cs typeface="Times New Roman" panose="02020603050405020304" pitchFamily="18" charset="0"/>
            </a:endParaRPr>
          </a:p>
          <a:p>
            <a:pPr algn="ctr" defTabSz="914400"/>
            <a:r>
              <a:rPr lang="en-US" sz="1600" b="1" dirty="0">
                <a:solidFill>
                  <a:prstClr val="black"/>
                </a:solidFill>
                <a:latin typeface="Times New Roman" panose="02020603050405020304" pitchFamily="18" charset="0"/>
                <a:cs typeface="Times New Roman" panose="02020603050405020304" pitchFamily="18" charset="0"/>
              </a:rPr>
              <a:t>Cloud-based SQL server</a:t>
            </a:r>
          </a:p>
        </p:txBody>
      </p:sp>
      <p:pic>
        <p:nvPicPr>
          <p:cNvPr id="79" name="Picture 78"/>
          <p:cNvPicPr>
            <a:picLocks noChangeAspect="1"/>
          </p:cNvPicPr>
          <p:nvPr/>
        </p:nvPicPr>
        <p:blipFill>
          <a:blip r:embed="rId5"/>
          <a:stretch>
            <a:fillRect/>
          </a:stretch>
        </p:blipFill>
        <p:spPr>
          <a:xfrm>
            <a:off x="258753" y="3958425"/>
            <a:ext cx="2098554" cy="298922"/>
          </a:xfrm>
          <a:prstGeom prst="rect">
            <a:avLst/>
          </a:prstGeom>
        </p:spPr>
      </p:pic>
      <p:pic>
        <p:nvPicPr>
          <p:cNvPr id="80" name="Picture 79"/>
          <p:cNvPicPr>
            <a:picLocks noChangeAspect="1"/>
          </p:cNvPicPr>
          <p:nvPr/>
        </p:nvPicPr>
        <p:blipFill>
          <a:blip r:embed="rId6"/>
          <a:stretch>
            <a:fillRect/>
          </a:stretch>
        </p:blipFill>
        <p:spPr>
          <a:xfrm>
            <a:off x="43720" y="2646607"/>
            <a:ext cx="2580550" cy="320963"/>
          </a:xfrm>
          <a:prstGeom prst="rect">
            <a:avLst/>
          </a:prstGeom>
          <a:ln>
            <a:solidFill>
              <a:srgbClr val="5B9BD5"/>
            </a:solidFill>
          </a:ln>
        </p:spPr>
      </p:pic>
      <p:pic>
        <p:nvPicPr>
          <p:cNvPr id="81" name="Picture 80"/>
          <p:cNvPicPr>
            <a:picLocks noChangeAspect="1"/>
          </p:cNvPicPr>
          <p:nvPr/>
        </p:nvPicPr>
        <p:blipFill>
          <a:blip r:embed="rId7"/>
          <a:stretch>
            <a:fillRect/>
          </a:stretch>
        </p:blipFill>
        <p:spPr>
          <a:xfrm>
            <a:off x="824738" y="1882198"/>
            <a:ext cx="1032888" cy="464051"/>
          </a:xfrm>
          <a:prstGeom prst="rect">
            <a:avLst/>
          </a:prstGeom>
        </p:spPr>
      </p:pic>
      <p:pic>
        <p:nvPicPr>
          <p:cNvPr id="82" name="Picture 81"/>
          <p:cNvPicPr>
            <a:picLocks noChangeAspect="1"/>
          </p:cNvPicPr>
          <p:nvPr/>
        </p:nvPicPr>
        <p:blipFill>
          <a:blip r:embed="rId8"/>
          <a:stretch>
            <a:fillRect/>
          </a:stretch>
        </p:blipFill>
        <p:spPr>
          <a:xfrm>
            <a:off x="293691" y="3205243"/>
            <a:ext cx="2081534" cy="387145"/>
          </a:xfrm>
          <a:prstGeom prst="rect">
            <a:avLst/>
          </a:prstGeom>
          <a:ln>
            <a:solidFill>
              <a:srgbClr val="5B9BD5"/>
            </a:solidFill>
          </a:ln>
        </p:spPr>
      </p:pic>
      <p:pic>
        <p:nvPicPr>
          <p:cNvPr id="83" name="Picture 82"/>
          <p:cNvPicPr>
            <a:picLocks noChangeAspect="1"/>
          </p:cNvPicPr>
          <p:nvPr/>
        </p:nvPicPr>
        <p:blipFill>
          <a:blip r:embed="rId9"/>
          <a:stretch>
            <a:fillRect/>
          </a:stretch>
        </p:blipFill>
        <p:spPr>
          <a:xfrm>
            <a:off x="848940" y="4545554"/>
            <a:ext cx="984483" cy="410201"/>
          </a:xfrm>
          <a:prstGeom prst="rect">
            <a:avLst/>
          </a:prstGeom>
        </p:spPr>
      </p:pic>
      <p:pic>
        <p:nvPicPr>
          <p:cNvPr id="84" name="Picture 83"/>
          <p:cNvPicPr>
            <a:picLocks noChangeAspect="1"/>
          </p:cNvPicPr>
          <p:nvPr/>
        </p:nvPicPr>
        <p:blipFill>
          <a:blip r:embed="rId10"/>
          <a:stretch>
            <a:fillRect/>
          </a:stretch>
        </p:blipFill>
        <p:spPr>
          <a:xfrm>
            <a:off x="851295" y="5312557"/>
            <a:ext cx="1032051" cy="345254"/>
          </a:xfrm>
          <a:prstGeom prst="rect">
            <a:avLst/>
          </a:prstGeom>
          <a:ln>
            <a:solidFill>
              <a:srgbClr val="5B9BD5"/>
            </a:solidFill>
          </a:ln>
        </p:spPr>
      </p:pic>
      <p:pic>
        <p:nvPicPr>
          <p:cNvPr id="85" name="Picture 84"/>
          <p:cNvPicPr>
            <a:picLocks noChangeAspect="1"/>
          </p:cNvPicPr>
          <p:nvPr/>
        </p:nvPicPr>
        <p:blipFill>
          <a:blip r:embed="rId11"/>
          <a:stretch>
            <a:fillRect/>
          </a:stretch>
        </p:blipFill>
        <p:spPr>
          <a:xfrm>
            <a:off x="271193" y="1391166"/>
            <a:ext cx="2353077" cy="298563"/>
          </a:xfrm>
          <a:prstGeom prst="rect">
            <a:avLst/>
          </a:prstGeom>
        </p:spPr>
      </p:pic>
      <p:sp>
        <p:nvSpPr>
          <p:cNvPr id="86" name="TextBox 85"/>
          <p:cNvSpPr txBox="1"/>
          <p:nvPr/>
        </p:nvSpPr>
        <p:spPr>
          <a:xfrm>
            <a:off x="751100" y="5935725"/>
            <a:ext cx="1138237" cy="369332"/>
          </a:xfrm>
          <a:prstGeom prst="rect">
            <a:avLst/>
          </a:prstGeom>
          <a:noFill/>
          <a:ln>
            <a:solidFill>
              <a:srgbClr val="5B9BD5"/>
            </a:solidFill>
          </a:ln>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rPr>
              <a:t>…</a:t>
            </a:r>
          </a:p>
        </p:txBody>
      </p:sp>
      <p:cxnSp>
        <p:nvCxnSpPr>
          <p:cNvPr id="87" name="Straight Arrow Connector 86"/>
          <p:cNvCxnSpPr>
            <a:stCxn id="86" idx="3"/>
          </p:cNvCxnSpPr>
          <p:nvPr/>
        </p:nvCxnSpPr>
        <p:spPr>
          <a:xfrm flipV="1">
            <a:off x="1889337" y="3270338"/>
            <a:ext cx="1800808" cy="2850053"/>
          </a:xfrm>
          <a:prstGeom prst="straightConnector1">
            <a:avLst/>
          </a:prstGeom>
          <a:noFill/>
          <a:ln w="6350" cap="flat" cmpd="sng" algn="ctr">
            <a:solidFill>
              <a:srgbClr val="5B9BD5"/>
            </a:solidFill>
            <a:prstDash val="solid"/>
            <a:miter lim="800000"/>
            <a:tailEnd type="triangle"/>
          </a:ln>
          <a:effectLst/>
        </p:spPr>
      </p:cxnSp>
      <p:cxnSp>
        <p:nvCxnSpPr>
          <p:cNvPr id="88" name="Straight Arrow Connector 87"/>
          <p:cNvCxnSpPr/>
          <p:nvPr/>
        </p:nvCxnSpPr>
        <p:spPr>
          <a:xfrm flipV="1">
            <a:off x="2436257" y="2703084"/>
            <a:ext cx="602995" cy="122387"/>
          </a:xfrm>
          <a:prstGeom prst="straightConnector1">
            <a:avLst/>
          </a:prstGeom>
          <a:noFill/>
          <a:ln w="6350" cap="flat" cmpd="sng" algn="ctr">
            <a:solidFill>
              <a:srgbClr val="5B9BD5"/>
            </a:solidFill>
            <a:prstDash val="solid"/>
            <a:miter lim="800000"/>
            <a:tailEnd type="triangle"/>
          </a:ln>
          <a:effectLst/>
        </p:spPr>
      </p:cxnSp>
      <p:sp>
        <p:nvSpPr>
          <p:cNvPr id="89" name="Rounded Rectangle 88"/>
          <p:cNvSpPr/>
          <p:nvPr/>
        </p:nvSpPr>
        <p:spPr>
          <a:xfrm>
            <a:off x="3327985" y="4197434"/>
            <a:ext cx="924169" cy="444647"/>
          </a:xfrm>
          <a:prstGeom prst="roundRect">
            <a:avLst/>
          </a:prstGeom>
          <a:solidFill>
            <a:sysClr val="window" lastClr="FFFFFF"/>
          </a:solidFill>
          <a:ln w="12700" cap="flat" cmpd="sng" algn="ctr">
            <a:solidFill>
              <a:srgbClr val="5B9BD5">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90" name="TextBox 89"/>
          <p:cNvSpPr txBox="1"/>
          <p:nvPr/>
        </p:nvSpPr>
        <p:spPr>
          <a:xfrm>
            <a:off x="3329432" y="4246592"/>
            <a:ext cx="908710" cy="400110"/>
          </a:xfrm>
          <a:prstGeom prst="rect">
            <a:avLst/>
          </a:prstGeom>
          <a:noFill/>
          <a:ln>
            <a:noFill/>
          </a:ln>
          <a:effectLst>
            <a:outerShdw blurRad="50800" dist="38100" dir="2700000" algn="tl" rotWithShape="0">
              <a:prstClr val="black">
                <a:alpha val="40000"/>
              </a:prstClr>
            </a:outerShdw>
          </a:effectLst>
        </p:spPr>
        <p:txBody>
          <a:bodyPr wrap="square" rtlCol="0">
            <a:spAutoFit/>
          </a:bodyPr>
          <a:lstStyle/>
          <a:p>
            <a:pPr algn="ctr" defTabSz="914400"/>
            <a:r>
              <a:rPr lang="en-US" sz="1000" b="1" dirty="0">
                <a:solidFill>
                  <a:prstClr val="black"/>
                </a:solidFill>
                <a:latin typeface="Times New Roman" panose="02020603050405020304" pitchFamily="18" charset="0"/>
                <a:cs typeface="Times New Roman" panose="02020603050405020304" pitchFamily="18" charset="0"/>
              </a:rPr>
              <a:t>Box/Dropbox folders</a:t>
            </a:r>
          </a:p>
        </p:txBody>
      </p:sp>
      <p:sp>
        <p:nvSpPr>
          <p:cNvPr id="91" name="TextBox 90"/>
          <p:cNvSpPr txBox="1"/>
          <p:nvPr/>
        </p:nvSpPr>
        <p:spPr>
          <a:xfrm>
            <a:off x="8672126" y="4485774"/>
            <a:ext cx="3239369" cy="646331"/>
          </a:xfrm>
          <a:prstGeom prst="rect">
            <a:avLst/>
          </a:prstGeom>
          <a:solidFill>
            <a:srgbClr val="0E5DAA">
              <a:alpha val="10000"/>
            </a:srgbClr>
          </a:solidFill>
        </p:spPr>
        <p:txBody>
          <a:bodyPr wrap="square" rtlCol="0">
            <a:spAutoFit/>
          </a:bodyPr>
          <a:lstStyle/>
          <a:p>
            <a:pPr marL="171450" indent="-171450" defTabSz="914400">
              <a:buFont typeface="Wingdings" panose="05000000000000000000" pitchFamily="2" charset="2"/>
              <a:buChar char="v"/>
            </a:pPr>
            <a:r>
              <a:rPr lang="en-US" sz="1200" dirty="0">
                <a:solidFill>
                  <a:srgbClr val="353635"/>
                </a:solidFill>
                <a:latin typeface="Times New Roman" panose="02020603050405020304" pitchFamily="18" charset="0"/>
                <a:cs typeface="Times New Roman" panose="02020603050405020304" pitchFamily="18" charset="0"/>
              </a:rPr>
              <a:t>The Overlooked Magnitude of Post-Farmgate Food Value Chains </a:t>
            </a:r>
          </a:p>
          <a:p>
            <a:pPr marL="171450" indent="-171450" defTabSz="914400">
              <a:buFont typeface="Wingdings" panose="05000000000000000000" pitchFamily="2" charset="2"/>
              <a:buChar char="v"/>
            </a:pPr>
            <a:endParaRPr lang="en-US" sz="1200" dirty="0">
              <a:solidFill>
                <a:srgbClr val="353635"/>
              </a:solidFill>
              <a:latin typeface="Times New Roman" panose="02020603050405020304" pitchFamily="18" charset="0"/>
              <a:cs typeface="Times New Roman" panose="02020603050405020304" pitchFamily="18" charset="0"/>
            </a:endParaRPr>
          </a:p>
        </p:txBody>
      </p:sp>
      <p:sp>
        <p:nvSpPr>
          <p:cNvPr id="92" name="TextBox 91"/>
          <p:cNvSpPr txBox="1"/>
          <p:nvPr/>
        </p:nvSpPr>
        <p:spPr>
          <a:xfrm>
            <a:off x="5217227" y="854739"/>
            <a:ext cx="237419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AD1B2C"/>
                </a:solidFill>
                <a:effectLst/>
                <a:uLnTx/>
                <a:uFillTx/>
                <a:latin typeface="Times New Roman" panose="02020603050405020304" pitchFamily="18" charset="0"/>
                <a:cs typeface="Times New Roman" panose="02020603050405020304" pitchFamily="18" charset="0"/>
              </a:rPr>
              <a:t>FEDS Data Warehouse</a:t>
            </a:r>
          </a:p>
        </p:txBody>
      </p:sp>
      <p:cxnSp>
        <p:nvCxnSpPr>
          <p:cNvPr id="118" name="Straight Arrow Connector 117"/>
          <p:cNvCxnSpPr/>
          <p:nvPr/>
        </p:nvCxnSpPr>
        <p:spPr>
          <a:xfrm>
            <a:off x="4689210" y="2813182"/>
            <a:ext cx="305206" cy="1"/>
          </a:xfrm>
          <a:prstGeom prst="straightConnector1">
            <a:avLst/>
          </a:prstGeom>
          <a:noFill/>
          <a:ln w="28575" cap="flat" cmpd="sng" algn="ctr">
            <a:solidFill>
              <a:srgbClr val="5B9BD5"/>
            </a:solidFill>
            <a:prstDash val="solid"/>
            <a:miter lim="800000"/>
            <a:tailEnd type="triangle"/>
          </a:ln>
          <a:effectLst/>
        </p:spPr>
      </p:cxnSp>
    </p:spTree>
    <p:extLst>
      <p:ext uri="{BB962C8B-B14F-4D97-AF65-F5344CB8AC3E}">
        <p14:creationId xmlns:p14="http://schemas.microsoft.com/office/powerpoint/2010/main" val="3938435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D63566-4C50-DA9F-2CD9-B9C5925E8B28}"/>
              </a:ext>
            </a:extLst>
          </p:cNvPr>
          <p:cNvSpPr>
            <a:spLocks noGrp="1"/>
          </p:cNvSpPr>
          <p:nvPr>
            <p:ph type="title"/>
          </p:nvPr>
        </p:nvSpPr>
        <p:spPr/>
        <p:txBody>
          <a:bodyPr/>
          <a:lstStyle/>
          <a:p>
            <a:r>
              <a:rPr lang="en-US" dirty="0"/>
              <a:t>My Professional Journey</a:t>
            </a:r>
          </a:p>
        </p:txBody>
      </p:sp>
      <p:sp>
        <p:nvSpPr>
          <p:cNvPr id="5" name="Content Placeholder 4">
            <a:extLst>
              <a:ext uri="{FF2B5EF4-FFF2-40B4-BE49-F238E27FC236}">
                <a16:creationId xmlns:a16="http://schemas.microsoft.com/office/drawing/2014/main" id="{881AFBB2-F534-A789-F37E-52C4A48B540E}"/>
              </a:ext>
            </a:extLst>
          </p:cNvPr>
          <p:cNvSpPr>
            <a:spLocks noGrp="1"/>
          </p:cNvSpPr>
          <p:nvPr>
            <p:ph idx="1"/>
          </p:nvPr>
        </p:nvSpPr>
        <p:spPr/>
        <p:txBody>
          <a:bodyPr>
            <a:normAutofit fontScale="85000" lnSpcReduction="20000"/>
          </a:bodyPr>
          <a:lstStyle/>
          <a:p>
            <a:r>
              <a:rPr lang="en-US" b="1" dirty="0"/>
              <a:t>Professional Journey</a:t>
            </a:r>
          </a:p>
          <a:p>
            <a:pPr lvl="1"/>
            <a:r>
              <a:rPr lang="en-US" dirty="0"/>
              <a:t>Faculty Associate at UW–Madison</a:t>
            </a:r>
          </a:p>
          <a:p>
            <a:pPr lvl="1"/>
            <a:r>
              <a:rPr lang="en-US" dirty="0"/>
              <a:t>Former Faculty Research Associate at Cornell University</a:t>
            </a:r>
          </a:p>
          <a:p>
            <a:pPr lvl="1"/>
            <a:r>
              <a:rPr lang="en-US" dirty="0"/>
              <a:t>Former Research Assistant at the Agricultural Food and Policy Center</a:t>
            </a:r>
          </a:p>
          <a:p>
            <a:pPr lvl="1"/>
            <a:r>
              <a:rPr lang="en-US" dirty="0"/>
              <a:t>(AFPC), Texas A&amp;M University</a:t>
            </a:r>
          </a:p>
          <a:p>
            <a:r>
              <a:rPr lang="en-US" b="1" dirty="0"/>
              <a:t>Teaching</a:t>
            </a:r>
            <a:r>
              <a:rPr lang="en-US" dirty="0"/>
              <a:t>: Agricultural Finance, Agricultural Business, Credit and Banking,</a:t>
            </a:r>
          </a:p>
          <a:p>
            <a:r>
              <a:rPr lang="en-US" dirty="0"/>
              <a:t>World Hunger and Malnutrition, Machine Learning</a:t>
            </a:r>
          </a:p>
          <a:p>
            <a:r>
              <a:rPr lang="en-US" b="1" dirty="0"/>
              <a:t>Research</a:t>
            </a:r>
            <a:r>
              <a:rPr lang="en-US" dirty="0"/>
              <a:t>: Risk Management, Farm Financial Management, Consumer Demand</a:t>
            </a:r>
          </a:p>
          <a:p>
            <a:r>
              <a:rPr lang="en-US" dirty="0"/>
              <a:t>Analysis, Policy Analysis, Food Systems, Natural Resources</a:t>
            </a:r>
          </a:p>
          <a:p>
            <a:r>
              <a:rPr lang="en-US" b="1" dirty="0"/>
              <a:t>Awards</a:t>
            </a:r>
            <a:r>
              <a:rPr lang="en-US" dirty="0"/>
              <a:t>:</a:t>
            </a:r>
          </a:p>
          <a:p>
            <a:pPr lvl="1"/>
            <a:r>
              <a:rPr lang="en-US" dirty="0"/>
              <a:t>Top Downloaded Paper Award, Journal of Risk and Insurance</a:t>
            </a:r>
          </a:p>
          <a:p>
            <a:pPr lvl="1"/>
            <a:r>
              <a:rPr lang="en-US" dirty="0"/>
              <a:t>Top Cited Article Award, Journal of Risk and Insurance</a:t>
            </a:r>
          </a:p>
          <a:p>
            <a:pPr lvl="1"/>
            <a:r>
              <a:rPr lang="en-US" dirty="0"/>
              <a:t>Outstanding Research Award, AAEA</a:t>
            </a:r>
          </a:p>
          <a:p>
            <a:r>
              <a:rPr lang="en-US" b="1" dirty="0"/>
              <a:t>Goal</a:t>
            </a:r>
            <a:r>
              <a:rPr lang="en-US" dirty="0"/>
              <a:t>: Providing actionable insights that empower producers and policymakers to</a:t>
            </a:r>
          </a:p>
          <a:p>
            <a:r>
              <a:rPr lang="en-US" dirty="0"/>
              <a:t>navigate complex challenges effectively.</a:t>
            </a:r>
          </a:p>
        </p:txBody>
      </p:sp>
    </p:spTree>
    <p:extLst>
      <p:ext uri="{BB962C8B-B14F-4D97-AF65-F5344CB8AC3E}">
        <p14:creationId xmlns:p14="http://schemas.microsoft.com/office/powerpoint/2010/main" val="1400434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11FCE-E3AB-011E-82B9-352E02745E06}"/>
              </a:ext>
            </a:extLst>
          </p:cNvPr>
          <p:cNvSpPr>
            <a:spLocks noGrp="1"/>
          </p:cNvSpPr>
          <p:nvPr>
            <p:ph type="title"/>
          </p:nvPr>
        </p:nvSpPr>
        <p:spPr/>
        <p:txBody>
          <a:bodyPr>
            <a:normAutofit/>
          </a:bodyPr>
          <a:lstStyle/>
          <a:p>
            <a:r>
              <a:rPr lang="en-US" b="1" dirty="0"/>
              <a:t>Getting to Know You</a:t>
            </a:r>
            <a:endParaRPr lang="en-US" dirty="0"/>
          </a:p>
        </p:txBody>
      </p:sp>
      <p:sp>
        <p:nvSpPr>
          <p:cNvPr id="3" name="Content Placeholder 2">
            <a:extLst>
              <a:ext uri="{FF2B5EF4-FFF2-40B4-BE49-F238E27FC236}">
                <a16:creationId xmlns:a16="http://schemas.microsoft.com/office/drawing/2014/main" id="{A93C410F-4A92-42A0-4D6E-D87DEE3CB92A}"/>
              </a:ext>
            </a:extLst>
          </p:cNvPr>
          <p:cNvSpPr>
            <a:spLocks noGrp="1"/>
          </p:cNvSpPr>
          <p:nvPr>
            <p:ph idx="1"/>
          </p:nvPr>
        </p:nvSpPr>
        <p:spPr/>
        <p:txBody>
          <a:bodyPr/>
          <a:lstStyle/>
          <a:p>
            <a:r>
              <a:rPr lang="en-US" sz="3600" dirty="0"/>
              <a:t>What’s your name?</a:t>
            </a:r>
            <a:endParaRPr lang="en-US" sz="4400" dirty="0"/>
          </a:p>
          <a:p>
            <a:r>
              <a:rPr lang="en-US" sz="3600" dirty="0"/>
              <a:t>What’s your major?</a:t>
            </a:r>
          </a:p>
          <a:p>
            <a:r>
              <a:rPr lang="en-US" sz="3600" dirty="0"/>
              <a:t>What do you hope to gain from this class?</a:t>
            </a:r>
            <a:endParaRPr lang="en-US" sz="4400" dirty="0">
              <a:solidFill>
                <a:schemeClr val="tx1"/>
              </a:solidFill>
            </a:endParaRPr>
          </a:p>
          <a:p>
            <a:endParaRPr lang="en-US" dirty="0"/>
          </a:p>
        </p:txBody>
      </p:sp>
    </p:spTree>
    <p:extLst>
      <p:ext uri="{BB962C8B-B14F-4D97-AF65-F5344CB8AC3E}">
        <p14:creationId xmlns:p14="http://schemas.microsoft.com/office/powerpoint/2010/main" val="437443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35183-A2E6-41B6-A42B-006283EA4BFF}"/>
              </a:ext>
            </a:extLst>
          </p:cNvPr>
          <p:cNvSpPr>
            <a:spLocks noGrp="1"/>
          </p:cNvSpPr>
          <p:nvPr>
            <p:ph type="title"/>
          </p:nvPr>
        </p:nvSpPr>
        <p:spPr/>
        <p:txBody>
          <a:bodyPr/>
          <a:lstStyle/>
          <a:p>
            <a:pPr algn="ctr"/>
            <a:r>
              <a:rPr lang="en-US" dirty="0">
                <a:solidFill>
                  <a:srgbClr val="C00000"/>
                </a:solidFill>
              </a:rPr>
              <a:t>Syllabus Overview</a:t>
            </a:r>
          </a:p>
        </p:txBody>
      </p:sp>
      <p:sp>
        <p:nvSpPr>
          <p:cNvPr id="3" name="Text Placeholder 2">
            <a:extLst>
              <a:ext uri="{FF2B5EF4-FFF2-40B4-BE49-F238E27FC236}">
                <a16:creationId xmlns:a16="http://schemas.microsoft.com/office/drawing/2014/main" id="{999D373F-8C98-4AD2-868F-42E1A18A619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860254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8A999A-773B-EDD3-120F-1066E1C15D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0AF2EC-5D5E-9C1B-C87A-5F28D1FE50C4}"/>
              </a:ext>
            </a:extLst>
          </p:cNvPr>
          <p:cNvSpPr>
            <a:spLocks noGrp="1"/>
          </p:cNvSpPr>
          <p:nvPr>
            <p:ph type="title"/>
          </p:nvPr>
        </p:nvSpPr>
        <p:spPr/>
        <p:txBody>
          <a:bodyPr/>
          <a:lstStyle/>
          <a:p>
            <a:pPr algn="ctr"/>
            <a:r>
              <a:rPr lang="en-US" dirty="0">
                <a:solidFill>
                  <a:schemeClr val="tx1"/>
                </a:solidFill>
              </a:rPr>
              <a:t>Syllabus</a:t>
            </a:r>
          </a:p>
        </p:txBody>
      </p:sp>
      <p:sp>
        <p:nvSpPr>
          <p:cNvPr id="3" name="Text Placeholder 2">
            <a:extLst>
              <a:ext uri="{FF2B5EF4-FFF2-40B4-BE49-F238E27FC236}">
                <a16:creationId xmlns:a16="http://schemas.microsoft.com/office/drawing/2014/main" id="{E5DB9D78-4FB5-51AA-CF50-17E58E87107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292031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40DDFEF1-23B8-4C97-09D0-DA969E419D2B}"/>
              </a:ext>
            </a:extLst>
          </p:cNvPr>
          <p:cNvPicPr>
            <a:picLocks noChangeAspect="1"/>
          </p:cNvPicPr>
          <p:nvPr/>
        </p:nvPicPr>
        <p:blipFill>
          <a:blip r:embed="rId3"/>
          <a:stretch>
            <a:fillRect/>
          </a:stretch>
        </p:blipFill>
        <p:spPr>
          <a:xfrm>
            <a:off x="7732768" y="4038764"/>
            <a:ext cx="1572068" cy="2029065"/>
          </a:xfrm>
          <a:prstGeom prst="rect">
            <a:avLst/>
          </a:prstGeom>
        </p:spPr>
      </p:pic>
      <p:sp>
        <p:nvSpPr>
          <p:cNvPr id="2" name="Title 1">
            <a:extLst>
              <a:ext uri="{FF2B5EF4-FFF2-40B4-BE49-F238E27FC236}">
                <a16:creationId xmlns:a16="http://schemas.microsoft.com/office/drawing/2014/main" id="{746EFABA-66A6-D528-B7E6-960377F0A110}"/>
              </a:ext>
            </a:extLst>
          </p:cNvPr>
          <p:cNvSpPr>
            <a:spLocks noGrp="1"/>
          </p:cNvSpPr>
          <p:nvPr>
            <p:ph type="title"/>
          </p:nvPr>
        </p:nvSpPr>
        <p:spPr/>
        <p:txBody>
          <a:bodyPr/>
          <a:lstStyle/>
          <a:p>
            <a:r>
              <a:rPr lang="en-US" altLang="en-US" dirty="0"/>
              <a:t>Ratio Analysis</a:t>
            </a:r>
            <a:endParaRPr lang="en-US" dirty="0"/>
          </a:p>
        </p:txBody>
      </p:sp>
      <p:sp>
        <p:nvSpPr>
          <p:cNvPr id="4" name="Text Placeholder 3">
            <a:extLst>
              <a:ext uri="{FF2B5EF4-FFF2-40B4-BE49-F238E27FC236}">
                <a16:creationId xmlns:a16="http://schemas.microsoft.com/office/drawing/2014/main" id="{24CC36A2-A62A-390C-C982-97F18751BF81}"/>
              </a:ext>
            </a:extLst>
          </p:cNvPr>
          <p:cNvSpPr>
            <a:spLocks noGrp="1"/>
          </p:cNvSpPr>
          <p:nvPr>
            <p:ph type="body" sz="quarter" idx="14"/>
          </p:nvPr>
        </p:nvSpPr>
        <p:spPr/>
        <p:txBody>
          <a:bodyPr/>
          <a:lstStyle/>
          <a:p>
            <a:endParaRPr lang="en-US" dirty="0"/>
          </a:p>
        </p:txBody>
      </p:sp>
      <p:pic>
        <p:nvPicPr>
          <p:cNvPr id="5" name="Picture 4">
            <a:extLst>
              <a:ext uri="{FF2B5EF4-FFF2-40B4-BE49-F238E27FC236}">
                <a16:creationId xmlns:a16="http://schemas.microsoft.com/office/drawing/2014/main" id="{5EBF3209-4F99-E639-1767-AD3D8EED058B}"/>
              </a:ext>
            </a:extLst>
          </p:cNvPr>
          <p:cNvPicPr>
            <a:picLocks noChangeAspect="1"/>
          </p:cNvPicPr>
          <p:nvPr/>
        </p:nvPicPr>
        <p:blipFill>
          <a:blip r:embed="rId4"/>
          <a:stretch>
            <a:fillRect/>
          </a:stretch>
        </p:blipFill>
        <p:spPr>
          <a:xfrm>
            <a:off x="1532830" y="3554212"/>
            <a:ext cx="4745143" cy="2374343"/>
          </a:xfrm>
          <a:prstGeom prst="rect">
            <a:avLst/>
          </a:prstGeom>
        </p:spPr>
      </p:pic>
      <p:sp>
        <p:nvSpPr>
          <p:cNvPr id="6" name="Oval 5">
            <a:extLst>
              <a:ext uri="{FF2B5EF4-FFF2-40B4-BE49-F238E27FC236}">
                <a16:creationId xmlns:a16="http://schemas.microsoft.com/office/drawing/2014/main" id="{7FCC7FCA-4891-2D49-C270-B388725CBCDA}"/>
              </a:ext>
            </a:extLst>
          </p:cNvPr>
          <p:cNvSpPr/>
          <p:nvPr/>
        </p:nvSpPr>
        <p:spPr>
          <a:xfrm>
            <a:off x="4688822" y="4909389"/>
            <a:ext cx="436300" cy="258588"/>
          </a:xfrm>
          <a:prstGeom prst="ellipse">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382C61CD-57D9-ABEB-DF24-33CBED3961C3}"/>
              </a:ext>
            </a:extLst>
          </p:cNvPr>
          <p:cNvSpPr/>
          <p:nvPr/>
        </p:nvSpPr>
        <p:spPr>
          <a:xfrm>
            <a:off x="3934945" y="5272505"/>
            <a:ext cx="436300" cy="258588"/>
          </a:xfrm>
          <a:prstGeom prst="ellipse">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0F6E0B87-6628-E7B5-591F-0D1598902463}"/>
              </a:ext>
            </a:extLst>
          </p:cNvPr>
          <p:cNvSpPr/>
          <p:nvPr/>
        </p:nvSpPr>
        <p:spPr>
          <a:xfrm>
            <a:off x="3116044" y="4561921"/>
            <a:ext cx="436300" cy="258588"/>
          </a:xfrm>
          <a:prstGeom prst="ellipse">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96254E07-8E48-3248-7F07-695D022ABB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29300" y="1214816"/>
            <a:ext cx="4983438" cy="2823948"/>
          </a:xfrm>
          <a:prstGeom prst="rect">
            <a:avLst/>
          </a:prstGeom>
        </p:spPr>
      </p:pic>
      <p:sp>
        <p:nvSpPr>
          <p:cNvPr id="10" name="Rectangular Callout 10">
            <a:extLst>
              <a:ext uri="{FF2B5EF4-FFF2-40B4-BE49-F238E27FC236}">
                <a16:creationId xmlns:a16="http://schemas.microsoft.com/office/drawing/2014/main" id="{578B50EE-A028-7269-1957-B2143AE0DC30}"/>
              </a:ext>
            </a:extLst>
          </p:cNvPr>
          <p:cNvSpPr/>
          <p:nvPr/>
        </p:nvSpPr>
        <p:spPr>
          <a:xfrm>
            <a:off x="4787270" y="3777507"/>
            <a:ext cx="1967113" cy="522514"/>
          </a:xfrm>
          <a:prstGeom prst="wedgeRectCallout">
            <a:avLst>
              <a:gd name="adj1" fmla="val -39438"/>
              <a:gd name="adj2" fmla="val 162500"/>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Highest net farm income</a:t>
            </a:r>
          </a:p>
          <a:p>
            <a:pPr algn="ctr"/>
            <a:r>
              <a:rPr lang="en-US" sz="1200" dirty="0"/>
              <a:t>Low asset turnover ratio</a:t>
            </a:r>
          </a:p>
        </p:txBody>
      </p:sp>
      <p:sp>
        <p:nvSpPr>
          <p:cNvPr id="11" name="Rectangular Callout 11">
            <a:extLst>
              <a:ext uri="{FF2B5EF4-FFF2-40B4-BE49-F238E27FC236}">
                <a16:creationId xmlns:a16="http://schemas.microsoft.com/office/drawing/2014/main" id="{2D49FE1D-D8FA-03A3-4DA3-AE578E6D4040}"/>
              </a:ext>
            </a:extLst>
          </p:cNvPr>
          <p:cNvSpPr/>
          <p:nvPr/>
        </p:nvSpPr>
        <p:spPr>
          <a:xfrm>
            <a:off x="1409571" y="3777507"/>
            <a:ext cx="2193025" cy="522514"/>
          </a:xfrm>
          <a:prstGeom prst="wedgeRectCallout">
            <a:avLst>
              <a:gd name="adj1" fmla="val 39489"/>
              <a:gd name="adj2" fmla="val 107812"/>
            </a:avLst>
          </a:prstGeom>
          <a:solidFill>
            <a:srgbClr val="B31B1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200" dirty="0"/>
              <a:t>Lowest net farm income</a:t>
            </a:r>
          </a:p>
          <a:p>
            <a:r>
              <a:rPr lang="en-US" sz="1200" dirty="0"/>
              <a:t>Highest asset turnover ratio</a:t>
            </a:r>
          </a:p>
        </p:txBody>
      </p:sp>
      <p:sp>
        <p:nvSpPr>
          <p:cNvPr id="13" name="TextBox 12">
            <a:extLst>
              <a:ext uri="{FF2B5EF4-FFF2-40B4-BE49-F238E27FC236}">
                <a16:creationId xmlns:a16="http://schemas.microsoft.com/office/drawing/2014/main" id="{0F9A8210-27B0-96BF-57F3-9F6FB18E5CD9}"/>
              </a:ext>
            </a:extLst>
          </p:cNvPr>
          <p:cNvSpPr txBox="1"/>
          <p:nvPr/>
        </p:nvSpPr>
        <p:spPr>
          <a:xfrm>
            <a:off x="369128" y="1750709"/>
            <a:ext cx="5626100" cy="2123658"/>
          </a:xfrm>
          <a:prstGeom prst="rect">
            <a:avLst/>
          </a:prstGeom>
          <a:noFill/>
        </p:spPr>
        <p:txBody>
          <a:bodyPr wrap="square">
            <a:spAutoFit/>
          </a:bodyPr>
          <a:lstStyle/>
          <a:p>
            <a:r>
              <a:rPr lang="en-US" sz="1200" dirty="0"/>
              <a:t>Net dairy income per hundredweight (NDI):</a:t>
            </a:r>
          </a:p>
          <a:p>
            <a:pPr lvl="1"/>
            <a:r>
              <a:rPr lang="en-US" sz="1200" dirty="0"/>
              <a:t>Net income per unit of milk production</a:t>
            </a:r>
          </a:p>
          <a:p>
            <a:pPr lvl="1"/>
            <a:r>
              <a:rPr lang="en-US" sz="1200" b="1" dirty="0"/>
              <a:t>Profitability</a:t>
            </a:r>
            <a:r>
              <a:rPr lang="en-US" sz="1200" dirty="0"/>
              <a:t> of producing milk per unit</a:t>
            </a:r>
          </a:p>
          <a:p>
            <a:endParaRPr lang="en-US" sz="1200" dirty="0"/>
          </a:p>
          <a:p>
            <a:r>
              <a:rPr lang="en-US" sz="1200" dirty="0"/>
              <a:t>Return on equity (ROE)</a:t>
            </a:r>
          </a:p>
          <a:p>
            <a:pPr lvl="1"/>
            <a:r>
              <a:rPr lang="en-US" sz="1200" dirty="0"/>
              <a:t>Net farm income before interests/equity</a:t>
            </a:r>
          </a:p>
          <a:p>
            <a:pPr lvl="1"/>
            <a:r>
              <a:rPr lang="en-US" sz="1200" b="1" dirty="0"/>
              <a:t>Profitability</a:t>
            </a:r>
            <a:r>
              <a:rPr lang="en-US" sz="1200" dirty="0"/>
              <a:t> of using equity</a:t>
            </a:r>
          </a:p>
          <a:p>
            <a:endParaRPr lang="en-US" sz="1200" dirty="0"/>
          </a:p>
          <a:p>
            <a:r>
              <a:rPr lang="en-US" sz="1200" dirty="0"/>
              <a:t>Asset turnover ratio (ATR)</a:t>
            </a:r>
          </a:p>
          <a:p>
            <a:pPr lvl="1"/>
            <a:r>
              <a:rPr lang="en-US" sz="1200" dirty="0"/>
              <a:t>Ability of converting assets into revenue</a:t>
            </a:r>
          </a:p>
          <a:p>
            <a:pPr lvl="1"/>
            <a:r>
              <a:rPr lang="en-US" sz="1200" b="1" dirty="0"/>
              <a:t>Efficiency</a:t>
            </a:r>
            <a:r>
              <a:rPr lang="en-US" sz="1200" dirty="0"/>
              <a:t> of asset management</a:t>
            </a:r>
          </a:p>
        </p:txBody>
      </p:sp>
      <p:sp>
        <p:nvSpPr>
          <p:cNvPr id="17" name="TextBox 16">
            <a:extLst>
              <a:ext uri="{FF2B5EF4-FFF2-40B4-BE49-F238E27FC236}">
                <a16:creationId xmlns:a16="http://schemas.microsoft.com/office/drawing/2014/main" id="{6D5E0C63-9E4F-346E-5670-AA4B3BED8AD9}"/>
              </a:ext>
            </a:extLst>
          </p:cNvPr>
          <p:cNvSpPr txBox="1"/>
          <p:nvPr/>
        </p:nvSpPr>
        <p:spPr>
          <a:xfrm>
            <a:off x="5551488" y="5928555"/>
            <a:ext cx="6780212" cy="523220"/>
          </a:xfrm>
          <a:prstGeom prst="rect">
            <a:avLst/>
          </a:prstGeom>
          <a:noFill/>
        </p:spPr>
        <p:txBody>
          <a:bodyPr wrap="square">
            <a:spAutoFit/>
          </a:bodyPr>
          <a:lstStyle/>
          <a:p>
            <a:r>
              <a:rPr lang="en-US" sz="1400" dirty="0"/>
              <a:t>Yi, Jing, and Jennifer Ifft. "Labor-use efficiency and New York dairy farm financial performance." Agricultural Finance Review 79, no. 5 (2019): 646-665.</a:t>
            </a:r>
          </a:p>
        </p:txBody>
      </p:sp>
    </p:spTree>
    <p:extLst>
      <p:ext uri="{BB962C8B-B14F-4D97-AF65-F5344CB8AC3E}">
        <p14:creationId xmlns:p14="http://schemas.microsoft.com/office/powerpoint/2010/main" val="9010066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A4F93-03DC-6A11-9B10-B5B913786CF7}"/>
              </a:ext>
            </a:extLst>
          </p:cNvPr>
          <p:cNvSpPr>
            <a:spLocks noGrp="1"/>
          </p:cNvSpPr>
          <p:nvPr>
            <p:ph type="title"/>
          </p:nvPr>
        </p:nvSpPr>
        <p:spPr/>
        <p:txBody>
          <a:bodyPr/>
          <a:lstStyle/>
          <a:p>
            <a:r>
              <a:rPr lang="en-US" dirty="0"/>
              <a:t>Recommended Textbook</a:t>
            </a:r>
          </a:p>
        </p:txBody>
      </p:sp>
      <p:sp>
        <p:nvSpPr>
          <p:cNvPr id="3" name="Content Placeholder 2">
            <a:extLst>
              <a:ext uri="{FF2B5EF4-FFF2-40B4-BE49-F238E27FC236}">
                <a16:creationId xmlns:a16="http://schemas.microsoft.com/office/drawing/2014/main" id="{99023CCD-44FC-9B52-5A72-C1F9D44C3A55}"/>
              </a:ext>
            </a:extLst>
          </p:cNvPr>
          <p:cNvSpPr>
            <a:spLocks noGrp="1"/>
          </p:cNvSpPr>
          <p:nvPr>
            <p:ph idx="1"/>
          </p:nvPr>
        </p:nvSpPr>
        <p:spPr/>
        <p:txBody>
          <a:bodyPr>
            <a:normAutofit/>
          </a:bodyPr>
          <a:lstStyle/>
          <a:p>
            <a:pPr marL="228600" marR="0">
              <a:spcBef>
                <a:spcPts val="0"/>
              </a:spcBef>
              <a:spcAft>
                <a:spcPts val="0"/>
              </a:spcAft>
            </a:pPr>
            <a:r>
              <a:rPr lang="en-US" sz="1800" i="1" u="sng" dirty="0">
                <a:solidFill>
                  <a:srgbClr val="0563C1"/>
                </a:solidFill>
                <a:effectLst/>
                <a:latin typeface="Bookman Old Style" panose="02050604050505020204" pitchFamily="18" charset="0"/>
                <a:ea typeface="SimSun" panose="02010600030101010101" pitchFamily="2" charset="-122"/>
                <a:cs typeface="Times New Roman" panose="02020603050405020304" pitchFamily="18" charset="0"/>
                <a:hlinkClick r:id="rId3"/>
              </a:rPr>
              <a:t>Agribusiness Management</a:t>
            </a:r>
            <a:r>
              <a:rPr lang="en-US" sz="1800" i="1" dirty="0">
                <a:effectLst/>
                <a:latin typeface="Bookman Old Style" panose="02050604050505020204" pitchFamily="18" charset="0"/>
                <a:ea typeface="SimSun" panose="02010600030101010101" pitchFamily="2" charset="-122"/>
                <a:cs typeface="Times New Roman" panose="02020603050405020304" pitchFamily="18" charset="0"/>
              </a:rPr>
              <a:t> (6</a:t>
            </a:r>
            <a:r>
              <a:rPr lang="en-US" sz="1800" i="1" baseline="30000" dirty="0">
                <a:effectLst/>
                <a:latin typeface="Bookman Old Style" panose="02050604050505020204" pitchFamily="18" charset="0"/>
                <a:ea typeface="SimSun" panose="02010600030101010101" pitchFamily="2" charset="-122"/>
                <a:cs typeface="Times New Roman" panose="02020603050405020304" pitchFamily="18" charset="0"/>
              </a:rPr>
              <a:t>th</a:t>
            </a:r>
            <a:r>
              <a:rPr lang="en-US" sz="1800" i="1" dirty="0">
                <a:effectLst/>
                <a:latin typeface="Bookman Old Style" panose="02050604050505020204" pitchFamily="18" charset="0"/>
                <a:ea typeface="SimSun" panose="02010600030101010101" pitchFamily="2" charset="-122"/>
                <a:cs typeface="Times New Roman" panose="02020603050405020304" pitchFamily="18" charset="0"/>
              </a:rPr>
              <a:t> edition) </a:t>
            </a:r>
          </a:p>
          <a:p>
            <a:pPr marL="228600" marR="0">
              <a:spcBef>
                <a:spcPts val="0"/>
              </a:spcBef>
              <a:spcAft>
                <a:spcPts val="0"/>
              </a:spcAft>
            </a:pPr>
            <a:endParaRPr lang="en-US" sz="1800" dirty="0">
              <a:effectLst/>
              <a:latin typeface="Courier"/>
              <a:ea typeface="SimSun" panose="02010600030101010101" pitchFamily="2" charset="-122"/>
              <a:cs typeface="Times New Roman" panose="02020603050405020304" pitchFamily="18" charset="0"/>
            </a:endParaRPr>
          </a:p>
          <a:p>
            <a:pPr marL="228600" marR="0">
              <a:spcBef>
                <a:spcPts val="0"/>
              </a:spcBef>
              <a:spcAft>
                <a:spcPts val="0"/>
              </a:spcAft>
            </a:pPr>
            <a:r>
              <a:rPr lang="en-US" sz="1800" i="1" u="sng" dirty="0">
                <a:solidFill>
                  <a:srgbClr val="0563C1"/>
                </a:solidFill>
                <a:effectLst/>
                <a:latin typeface="Bookman Old Style" panose="02050604050505020204" pitchFamily="18" charset="0"/>
                <a:ea typeface="SimSun" panose="02010600030101010101" pitchFamily="2" charset="-122"/>
                <a:cs typeface="Times New Roman" panose="02020603050405020304" pitchFamily="18" charset="0"/>
                <a:hlinkClick r:id="rId4"/>
              </a:rPr>
              <a:t>Introduction to Agricultural Economics</a:t>
            </a:r>
            <a:r>
              <a:rPr lang="en-US" sz="1800" i="1" dirty="0">
                <a:effectLst/>
                <a:latin typeface="Bookman Old Style" panose="02050604050505020204" pitchFamily="18" charset="0"/>
                <a:ea typeface="SimSun" panose="02010600030101010101" pitchFamily="2" charset="-122"/>
                <a:cs typeface="Times New Roman" panose="02020603050405020304" pitchFamily="18" charset="0"/>
              </a:rPr>
              <a:t> (7</a:t>
            </a:r>
            <a:r>
              <a:rPr lang="en-US" sz="1800" i="1" baseline="30000" dirty="0">
                <a:effectLst/>
                <a:latin typeface="Bookman Old Style" panose="02050604050505020204" pitchFamily="18" charset="0"/>
                <a:ea typeface="SimSun" panose="02010600030101010101" pitchFamily="2" charset="-122"/>
                <a:cs typeface="Times New Roman" panose="02020603050405020304" pitchFamily="18" charset="0"/>
              </a:rPr>
              <a:t>th</a:t>
            </a:r>
            <a:r>
              <a:rPr lang="en-US" sz="1800" i="1" dirty="0">
                <a:effectLst/>
                <a:latin typeface="Bookman Old Style" panose="02050604050505020204" pitchFamily="18" charset="0"/>
                <a:ea typeface="SimSun" panose="02010600030101010101" pitchFamily="2" charset="-122"/>
                <a:cs typeface="Times New Roman" panose="02020603050405020304" pitchFamily="18" charset="0"/>
              </a:rPr>
              <a:t> edition)</a:t>
            </a:r>
          </a:p>
          <a:p>
            <a:pPr marL="228600" marR="0">
              <a:spcBef>
                <a:spcPts val="0"/>
              </a:spcBef>
              <a:spcAft>
                <a:spcPts val="0"/>
              </a:spcAft>
            </a:pPr>
            <a:endParaRPr lang="en-US" sz="1800" i="1" dirty="0">
              <a:effectLst/>
              <a:latin typeface="Bookman Old Style" panose="02050604050505020204" pitchFamily="18" charset="0"/>
              <a:ea typeface="SimSun" panose="02010600030101010101" pitchFamily="2" charset="-122"/>
              <a:cs typeface="Times New Roman" panose="02020603050405020304" pitchFamily="18" charset="0"/>
            </a:endParaRPr>
          </a:p>
          <a:p>
            <a:pPr marL="228600">
              <a:spcBef>
                <a:spcPts val="0"/>
              </a:spcBef>
            </a:pPr>
            <a:r>
              <a:rPr lang="en-US" sz="1800" i="1" u="sng" dirty="0">
                <a:solidFill>
                  <a:srgbClr val="0563C1"/>
                </a:solidFill>
                <a:effectLst/>
                <a:latin typeface="Bookman Old Style" panose="02050604050505020204" pitchFamily="18" charset="0"/>
                <a:ea typeface="Times New Roman" panose="02020603050405020304" pitchFamily="18" charset="0"/>
                <a:cs typeface="Times New Roman" panose="02020603050405020304" pitchFamily="18" charset="0"/>
                <a:hlinkClick r:id="rId5"/>
              </a:rPr>
              <a:t>Managerial Economics: Theory, Applications and Cases</a:t>
            </a:r>
            <a:r>
              <a:rPr lang="en-US" sz="1800" i="1" dirty="0">
                <a:effectLst/>
                <a:latin typeface="Bookman Old Style" panose="02050604050505020204" pitchFamily="18" charset="0"/>
                <a:ea typeface="Times New Roman" panose="02020603050405020304" pitchFamily="18" charset="0"/>
                <a:cs typeface="Times New Roman" panose="02020603050405020304" pitchFamily="18" charset="0"/>
              </a:rPr>
              <a:t> (8</a:t>
            </a:r>
            <a:r>
              <a:rPr lang="en-US" sz="1800" i="1" baseline="30000" dirty="0">
                <a:effectLst/>
                <a:latin typeface="Bookman Old Style" panose="02050604050505020204" pitchFamily="18" charset="0"/>
                <a:ea typeface="Times New Roman" panose="02020603050405020304" pitchFamily="18" charset="0"/>
                <a:cs typeface="Times New Roman" panose="02020603050405020304" pitchFamily="18" charset="0"/>
              </a:rPr>
              <a:t>th</a:t>
            </a:r>
            <a:r>
              <a:rPr lang="en-US" sz="1800" i="1" dirty="0">
                <a:effectLst/>
                <a:latin typeface="Bookman Old Style" panose="02050604050505020204" pitchFamily="18" charset="0"/>
                <a:ea typeface="Times New Roman" panose="02020603050405020304" pitchFamily="18" charset="0"/>
                <a:cs typeface="Times New Roman" panose="02020603050405020304" pitchFamily="18" charset="0"/>
              </a:rPr>
              <a:t> edition).</a:t>
            </a:r>
            <a:endParaRPr lang="en-US" sz="1800" dirty="0">
              <a:effectLst/>
              <a:latin typeface="Courier"/>
              <a:ea typeface="Times New Roman" panose="02020603050405020304" pitchFamily="18" charset="0"/>
              <a:cs typeface="Times New Roman" panose="02020603050405020304" pitchFamily="18" charset="0"/>
            </a:endParaRPr>
          </a:p>
          <a:p>
            <a:pPr marL="228600" marR="0">
              <a:spcBef>
                <a:spcPts val="0"/>
              </a:spcBef>
              <a:spcAft>
                <a:spcPts val="0"/>
              </a:spcAft>
            </a:pPr>
            <a:endParaRPr lang="en-US" sz="1800" dirty="0">
              <a:effectLst/>
              <a:latin typeface="Courier"/>
              <a:ea typeface="SimSun" panose="02010600030101010101" pitchFamily="2" charset="-122"/>
              <a:cs typeface="Times New Roman" panose="02020603050405020304" pitchFamily="18" charset="0"/>
            </a:endParaRP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813804516"/>
      </p:ext>
    </p:extLst>
  </p:cSld>
  <p:clrMapOvr>
    <a:masterClrMapping/>
  </p:clrMapOvr>
</p:sld>
</file>

<file path=ppt/theme/theme1.xml><?xml version="1.0" encoding="utf-8"?>
<a:theme xmlns:a="http://schemas.openxmlformats.org/drawingml/2006/main" name="Office Theme">
  <a:themeElements>
    <a:clrScheme name="UW-Madison theme1">
      <a:dk1>
        <a:srgbClr val="202020"/>
      </a:dk1>
      <a:lt1>
        <a:srgbClr val="FFFFFF"/>
      </a:lt1>
      <a:dk2>
        <a:srgbClr val="101010"/>
      </a:dk2>
      <a:lt2>
        <a:srgbClr val="DADFE1"/>
      </a:lt2>
      <a:accent1>
        <a:srgbClr val="C5050C"/>
      </a:accent1>
      <a:accent2>
        <a:srgbClr val="C5050C"/>
      </a:accent2>
      <a:accent3>
        <a:srgbClr val="9B0000"/>
      </a:accent3>
      <a:accent4>
        <a:srgbClr val="FCCB51"/>
      </a:accent4>
      <a:accent5>
        <a:srgbClr val="80B3AE"/>
      </a:accent5>
      <a:accent6>
        <a:srgbClr val="ADADAD"/>
      </a:accent6>
      <a:hlink>
        <a:srgbClr val="0479A8"/>
      </a:hlink>
      <a:folHlink>
        <a:srgbClr val="0479A8"/>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W-Madison-text-RedHat-16_9" id="{95593F7D-9FAF-BB4B-A7BE-F5CF431D03A6}" vid="{E659526A-33C2-F44A-892A-8A9B499011AA}"/>
    </a:ext>
  </a:extLst>
</a:theme>
</file>

<file path=ppt/theme/theme2.xml><?xml version="1.0" encoding="utf-8"?>
<a:theme xmlns:a="http://schemas.openxmlformats.org/drawingml/2006/main" name="1_Office Theme">
  <a:themeElements>
    <a:clrScheme name="UW-Madison theme1">
      <a:dk1>
        <a:srgbClr val="202020"/>
      </a:dk1>
      <a:lt1>
        <a:srgbClr val="FFFFFF"/>
      </a:lt1>
      <a:dk2>
        <a:srgbClr val="101010"/>
      </a:dk2>
      <a:lt2>
        <a:srgbClr val="DADFE1"/>
      </a:lt2>
      <a:accent1>
        <a:srgbClr val="C5050C"/>
      </a:accent1>
      <a:accent2>
        <a:srgbClr val="C5050C"/>
      </a:accent2>
      <a:accent3>
        <a:srgbClr val="9B0000"/>
      </a:accent3>
      <a:accent4>
        <a:srgbClr val="FCCB51"/>
      </a:accent4>
      <a:accent5>
        <a:srgbClr val="80B3AE"/>
      </a:accent5>
      <a:accent6>
        <a:srgbClr val="ADADAD"/>
      </a:accent6>
      <a:hlink>
        <a:srgbClr val="0479A8"/>
      </a:hlink>
      <a:folHlink>
        <a:srgbClr val="0479A8"/>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W-Madison-text-RedHat-16_9" id="{95593F7D-9FAF-BB4B-A7BE-F5CF431D03A6}" vid="{E659526A-33C2-F44A-892A-8A9B499011A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UW-Madison-text-RedHat-16_9</Template>
  <TotalTime>21043</TotalTime>
  <Words>1509</Words>
  <Application>Microsoft Macintosh PowerPoint</Application>
  <PresentationFormat>Widescreen</PresentationFormat>
  <Paragraphs>234</Paragraphs>
  <Slides>30</Slides>
  <Notes>19</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30</vt:i4>
      </vt:variant>
    </vt:vector>
  </HeadingPairs>
  <TitlesOfParts>
    <vt:vector size="44" baseType="lpstr">
      <vt:lpstr>Aptos</vt:lpstr>
      <vt:lpstr>Arial</vt:lpstr>
      <vt:lpstr>Bookman Old Style</vt:lpstr>
      <vt:lpstr>Calibri</vt:lpstr>
      <vt:lpstr>Courier</vt:lpstr>
      <vt:lpstr>Courier New</vt:lpstr>
      <vt:lpstr>Red Hat Display Black</vt:lpstr>
      <vt:lpstr>Red Hat Display Medium</vt:lpstr>
      <vt:lpstr>Red Hat Text</vt:lpstr>
      <vt:lpstr>Symbol</vt:lpstr>
      <vt:lpstr>Times New Roman</vt:lpstr>
      <vt:lpstr>Wingdings</vt:lpstr>
      <vt:lpstr>Office Theme</vt:lpstr>
      <vt:lpstr>1_Office Theme</vt:lpstr>
      <vt:lpstr>AAE 625 Agribusiness Economics &amp; Management</vt:lpstr>
      <vt:lpstr>Agenda for Week 1</vt:lpstr>
      <vt:lpstr>My Professional Journey</vt:lpstr>
      <vt:lpstr>My Professional Journey</vt:lpstr>
      <vt:lpstr>Getting to Know You</vt:lpstr>
      <vt:lpstr>Syllabus Overview</vt:lpstr>
      <vt:lpstr>Syllabus</vt:lpstr>
      <vt:lpstr>Ratio Analysis</vt:lpstr>
      <vt:lpstr>Recommended Textbook</vt:lpstr>
      <vt:lpstr>Class Preparation</vt:lpstr>
      <vt:lpstr>Class Preparation</vt:lpstr>
      <vt:lpstr>Class Preparation: GitHub</vt:lpstr>
      <vt:lpstr>GitHub: Personal Accounts vs Enterprise Accounts</vt:lpstr>
      <vt:lpstr>What is a GitHub Repository?</vt:lpstr>
      <vt:lpstr>GitHub: Web Interface vs Desktop Application</vt:lpstr>
      <vt:lpstr>Apply for Your GitHub Education Account</vt:lpstr>
      <vt:lpstr>Install GitHub Desktop</vt:lpstr>
      <vt:lpstr>GitHub - Add Collaborators:</vt:lpstr>
      <vt:lpstr>Clone A Repository</vt:lpstr>
      <vt:lpstr>Install Python:</vt:lpstr>
      <vt:lpstr>Check the Operating System of Your Laptop</vt:lpstr>
      <vt:lpstr>Python Overview</vt:lpstr>
      <vt:lpstr>High-level VS Low-level</vt:lpstr>
      <vt:lpstr>PowerPoint Presentation</vt:lpstr>
      <vt:lpstr>Jupyter Notebook</vt:lpstr>
      <vt:lpstr>Thursday (No Class)</vt:lpstr>
      <vt:lpstr>Thanks!</vt:lpstr>
      <vt:lpstr>SQL Overview</vt:lpstr>
      <vt:lpstr> Introduce Yourself and Your Course Expectations</vt:lpstr>
      <vt:lpstr>PowerPoint Presentation</vt:lpstr>
    </vt:vector>
  </TitlesOfParts>
  <Company>Cornell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use this template</dc:title>
  <dc:creator>Jing YI</dc:creator>
  <cp:lastModifiedBy>Jing Yi</cp:lastModifiedBy>
  <cp:revision>491</cp:revision>
  <cp:lastPrinted>2024-01-21T17:53:41Z</cp:lastPrinted>
  <dcterms:created xsi:type="dcterms:W3CDTF">2023-08-25T20:12:36Z</dcterms:created>
  <dcterms:modified xsi:type="dcterms:W3CDTF">2025-01-28T12:20:48Z</dcterms:modified>
</cp:coreProperties>
</file>

<file path=docProps/thumbnail.jpeg>
</file>